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handoutMasterIdLst>
    <p:handoutMasterId r:id="rId20"/>
  </p:handoutMasterIdLst>
  <p:sldIdLst>
    <p:sldId id="289" r:id="rId2"/>
    <p:sldId id="284" r:id="rId3"/>
    <p:sldId id="285" r:id="rId4"/>
    <p:sldId id="299" r:id="rId5"/>
    <p:sldId id="302" r:id="rId6"/>
    <p:sldId id="287" r:id="rId7"/>
    <p:sldId id="288" r:id="rId8"/>
    <p:sldId id="296" r:id="rId9"/>
    <p:sldId id="300" r:id="rId10"/>
    <p:sldId id="335" r:id="rId11"/>
    <p:sldId id="321" r:id="rId12"/>
    <p:sldId id="336" r:id="rId13"/>
    <p:sldId id="293" r:id="rId14"/>
    <p:sldId id="314" r:id="rId15"/>
    <p:sldId id="315" r:id="rId16"/>
    <p:sldId id="316" r:id="rId17"/>
    <p:sldId id="317" r:id="rId18"/>
  </p:sldIdLst>
  <p:sldSz cx="7272338" cy="10080625"/>
  <p:notesSz cx="6735763" cy="9866313"/>
  <p:defaultTextStyle>
    <a:defPPr>
      <a:defRPr lang="ja-JP"/>
    </a:defPPr>
    <a:lvl1pPr marL="0" algn="l" defTabSz="956737" rtl="0" eaLnBrk="1" latinLnBrk="0" hangingPunct="1">
      <a:defRPr kumimoji="1" sz="1900" kern="1200">
        <a:solidFill>
          <a:schemeClr val="tx1"/>
        </a:solidFill>
        <a:latin typeface="+mn-lt"/>
        <a:ea typeface="+mn-ea"/>
        <a:cs typeface="+mn-cs"/>
      </a:defRPr>
    </a:lvl1pPr>
    <a:lvl2pPr marL="478368" algn="l" defTabSz="956737" rtl="0" eaLnBrk="1" latinLnBrk="0" hangingPunct="1">
      <a:defRPr kumimoji="1" sz="1900" kern="1200">
        <a:solidFill>
          <a:schemeClr val="tx1"/>
        </a:solidFill>
        <a:latin typeface="+mn-lt"/>
        <a:ea typeface="+mn-ea"/>
        <a:cs typeface="+mn-cs"/>
      </a:defRPr>
    </a:lvl2pPr>
    <a:lvl3pPr marL="956737" algn="l" defTabSz="956737" rtl="0" eaLnBrk="1" latinLnBrk="0" hangingPunct="1">
      <a:defRPr kumimoji="1" sz="1900" kern="1200">
        <a:solidFill>
          <a:schemeClr val="tx1"/>
        </a:solidFill>
        <a:latin typeface="+mn-lt"/>
        <a:ea typeface="+mn-ea"/>
        <a:cs typeface="+mn-cs"/>
      </a:defRPr>
    </a:lvl3pPr>
    <a:lvl4pPr marL="1435105" algn="l" defTabSz="956737" rtl="0" eaLnBrk="1" latinLnBrk="0" hangingPunct="1">
      <a:defRPr kumimoji="1" sz="1900" kern="1200">
        <a:solidFill>
          <a:schemeClr val="tx1"/>
        </a:solidFill>
        <a:latin typeface="+mn-lt"/>
        <a:ea typeface="+mn-ea"/>
        <a:cs typeface="+mn-cs"/>
      </a:defRPr>
    </a:lvl4pPr>
    <a:lvl5pPr marL="1913473" algn="l" defTabSz="956737" rtl="0" eaLnBrk="1" latinLnBrk="0" hangingPunct="1">
      <a:defRPr kumimoji="1" sz="1900" kern="1200">
        <a:solidFill>
          <a:schemeClr val="tx1"/>
        </a:solidFill>
        <a:latin typeface="+mn-lt"/>
        <a:ea typeface="+mn-ea"/>
        <a:cs typeface="+mn-cs"/>
      </a:defRPr>
    </a:lvl5pPr>
    <a:lvl6pPr marL="2391842" algn="l" defTabSz="956737" rtl="0" eaLnBrk="1" latinLnBrk="0" hangingPunct="1">
      <a:defRPr kumimoji="1" sz="1900" kern="1200">
        <a:solidFill>
          <a:schemeClr val="tx1"/>
        </a:solidFill>
        <a:latin typeface="+mn-lt"/>
        <a:ea typeface="+mn-ea"/>
        <a:cs typeface="+mn-cs"/>
      </a:defRPr>
    </a:lvl6pPr>
    <a:lvl7pPr marL="2870210" algn="l" defTabSz="956737" rtl="0" eaLnBrk="1" latinLnBrk="0" hangingPunct="1">
      <a:defRPr kumimoji="1" sz="1900" kern="1200">
        <a:solidFill>
          <a:schemeClr val="tx1"/>
        </a:solidFill>
        <a:latin typeface="+mn-lt"/>
        <a:ea typeface="+mn-ea"/>
        <a:cs typeface="+mn-cs"/>
      </a:defRPr>
    </a:lvl7pPr>
    <a:lvl8pPr marL="3348579" algn="l" defTabSz="956737" rtl="0" eaLnBrk="1" latinLnBrk="0" hangingPunct="1">
      <a:defRPr kumimoji="1" sz="1900" kern="1200">
        <a:solidFill>
          <a:schemeClr val="tx1"/>
        </a:solidFill>
        <a:latin typeface="+mn-lt"/>
        <a:ea typeface="+mn-ea"/>
        <a:cs typeface="+mn-cs"/>
      </a:defRPr>
    </a:lvl8pPr>
    <a:lvl9pPr marL="3826947" algn="l" defTabSz="956737" rtl="0" eaLnBrk="1" latinLnBrk="0" hangingPunct="1">
      <a:defRPr kumimoji="1"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66">
          <p15:clr>
            <a:srgbClr val="A4A3A4"/>
          </p15:clr>
        </p15:guide>
        <p15:guide id="2" orient="horz" pos="272">
          <p15:clr>
            <a:srgbClr val="A4A3A4"/>
          </p15:clr>
        </p15:guide>
        <p15:guide id="3" pos="113">
          <p15:clr>
            <a:srgbClr val="A4A3A4"/>
          </p15:clr>
        </p15:guide>
        <p15:guide id="4" pos="2290">
          <p15:clr>
            <a:srgbClr val="A4A3A4"/>
          </p15:clr>
        </p15:guide>
        <p15:guide id="5" pos="1020" userDrawn="1">
          <p15:clr>
            <a:srgbClr val="A4A3A4"/>
          </p15:clr>
        </p15:guide>
        <p15:guide id="6" pos="4467">
          <p15:clr>
            <a:srgbClr val="A4A3A4"/>
          </p15:clr>
        </p15:guide>
        <p15:guide id="7" pos="1156">
          <p15:clr>
            <a:srgbClr val="A4A3A4"/>
          </p15:clr>
        </p15:guide>
        <p15:guide id="8" pos="4286" userDrawn="1">
          <p15:clr>
            <a:srgbClr val="A4A3A4"/>
          </p15:clr>
        </p15:guide>
        <p15:guide id="9" orient="horz" pos="2953" userDrawn="1">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FF"/>
    <a:srgbClr val="4F81BD"/>
    <a:srgbClr val="FFFF66"/>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5" autoAdjust="0"/>
    <p:restoredTop sz="95898" autoAdjust="0"/>
  </p:normalViewPr>
  <p:slideViewPr>
    <p:cSldViewPr showGuides="1">
      <p:cViewPr>
        <p:scale>
          <a:sx n="130" d="100"/>
          <a:sy n="130" d="100"/>
        </p:scale>
        <p:origin x="-2262" y="2778"/>
      </p:cViewPr>
      <p:guideLst>
        <p:guide orient="horz" pos="3266"/>
        <p:guide orient="horz" pos="272"/>
        <p:guide orient="horz" pos="2953"/>
        <p:guide pos="113"/>
        <p:guide pos="2290"/>
        <p:guide pos="1020"/>
        <p:guide pos="4467"/>
        <p:guide pos="1156"/>
        <p:guide pos="4286"/>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72" d="100"/>
          <a:sy n="72" d="100"/>
        </p:scale>
        <p:origin x="-2184" y="-102"/>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9413" cy="493713"/>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3713"/>
          </a:xfrm>
          <a:prstGeom prst="rect">
            <a:avLst/>
          </a:prstGeom>
        </p:spPr>
        <p:txBody>
          <a:bodyPr vert="horz" lIns="91413" tIns="45708" rIns="91413" bIns="45708" rtlCol="0"/>
          <a:lstStyle>
            <a:lvl1pPr algn="r">
              <a:defRPr sz="1200"/>
            </a:lvl1pPr>
          </a:lstStyle>
          <a:p>
            <a:fld id="{30541F69-CE83-4918-A056-E9669BF0170C}" type="datetimeFigureOut">
              <a:rPr kumimoji="1" lang="ja-JP" altLang="en-US" smtClean="0"/>
              <a:pPr/>
              <a:t>2018/10/11</a:t>
            </a:fld>
            <a:endParaRPr kumimoji="1" lang="ja-JP" altLang="en-US"/>
          </a:p>
        </p:txBody>
      </p:sp>
      <p:sp>
        <p:nvSpPr>
          <p:cNvPr id="4" name="フッター プレースホルダー 3"/>
          <p:cNvSpPr>
            <a:spLocks noGrp="1"/>
          </p:cNvSpPr>
          <p:nvPr>
            <p:ph type="ftr" sz="quarter" idx="2"/>
          </p:nvPr>
        </p:nvSpPr>
        <p:spPr>
          <a:xfrm>
            <a:off x="3" y="9371013"/>
            <a:ext cx="2919413" cy="493712"/>
          </a:xfrm>
          <a:prstGeom prst="rect">
            <a:avLst/>
          </a:prstGeom>
        </p:spPr>
        <p:txBody>
          <a:bodyPr vert="horz" lIns="91413" tIns="45708" rIns="91413"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13" tIns="45708" rIns="91413" bIns="45708" rtlCol="0" anchor="b"/>
          <a:lstStyle>
            <a:lvl1pPr algn="r">
              <a:defRPr sz="1200"/>
            </a:lvl1pPr>
          </a:lstStyle>
          <a:p>
            <a:fld id="{5103937C-B778-4017-8545-E0C16BC3003B}" type="slidenum">
              <a:rPr kumimoji="1" lang="ja-JP" altLang="en-US" smtClean="0"/>
              <a:pPr/>
              <a:t>&lt;#&gt;</a:t>
            </a:fld>
            <a:endParaRPr kumimoji="1" lang="ja-JP" altLang="en-US"/>
          </a:p>
        </p:txBody>
      </p:sp>
    </p:spTree>
    <p:extLst>
      <p:ext uri="{BB962C8B-B14F-4D97-AF65-F5344CB8AC3E}">
        <p14:creationId xmlns="" xmlns:p14="http://schemas.microsoft.com/office/powerpoint/2010/main" val="138321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1" cy="493316"/>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316"/>
          </a:xfrm>
          <a:prstGeom prst="rect">
            <a:avLst/>
          </a:prstGeom>
        </p:spPr>
        <p:txBody>
          <a:bodyPr vert="horz" lIns="91413" tIns="45708" rIns="91413" bIns="45708" rtlCol="0"/>
          <a:lstStyle>
            <a:lvl1pPr algn="r">
              <a:defRPr sz="1200"/>
            </a:lvl1pPr>
          </a:lstStyle>
          <a:p>
            <a:fld id="{FA1F3533-0A67-4121-B53B-D21D04FF254A}" type="datetimeFigureOut">
              <a:rPr kumimoji="1" lang="ja-JP" altLang="en-US" smtClean="0"/>
              <a:pPr/>
              <a:t>2018/10/11</a:t>
            </a:fld>
            <a:endParaRPr kumimoji="1" lang="ja-JP" altLang="en-US"/>
          </a:p>
        </p:txBody>
      </p:sp>
      <p:sp>
        <p:nvSpPr>
          <p:cNvPr id="4" name="スライド イメージ プレースホルダー 3"/>
          <p:cNvSpPr>
            <a:spLocks noGrp="1" noRot="1" noChangeAspect="1"/>
          </p:cNvSpPr>
          <p:nvPr>
            <p:ph type="sldImg" idx="2"/>
          </p:nvPr>
        </p:nvSpPr>
        <p:spPr>
          <a:xfrm>
            <a:off x="2033588" y="739775"/>
            <a:ext cx="2668587" cy="3700463"/>
          </a:xfrm>
          <a:prstGeom prst="rect">
            <a:avLst/>
          </a:prstGeom>
          <a:noFill/>
          <a:ln w="12700">
            <a:solidFill>
              <a:prstClr val="black"/>
            </a:solidFill>
          </a:ln>
        </p:spPr>
        <p:txBody>
          <a:bodyPr vert="horz" lIns="91413" tIns="45708" rIns="91413" bIns="45708" rtlCol="0" anchor="ctr"/>
          <a:lstStyle/>
          <a:p>
            <a:endParaRPr lang="ja-JP" altLang="en-US"/>
          </a:p>
        </p:txBody>
      </p:sp>
      <p:sp>
        <p:nvSpPr>
          <p:cNvPr id="5" name="ノート プレースホルダー 4"/>
          <p:cNvSpPr>
            <a:spLocks noGrp="1"/>
          </p:cNvSpPr>
          <p:nvPr>
            <p:ph type="body" sz="quarter" idx="3"/>
          </p:nvPr>
        </p:nvSpPr>
        <p:spPr>
          <a:xfrm>
            <a:off x="673577" y="4686502"/>
            <a:ext cx="5388610" cy="4439841"/>
          </a:xfrm>
          <a:prstGeom prst="rect">
            <a:avLst/>
          </a:prstGeom>
        </p:spPr>
        <p:txBody>
          <a:bodyPr vert="horz" lIns="91413" tIns="45708" rIns="91413"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5"/>
            <a:ext cx="2918831" cy="493316"/>
          </a:xfrm>
          <a:prstGeom prst="rect">
            <a:avLst/>
          </a:prstGeom>
        </p:spPr>
        <p:txBody>
          <a:bodyPr vert="horz" lIns="91413" tIns="45708" rIns="91413"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5"/>
            <a:ext cx="2918831" cy="493316"/>
          </a:xfrm>
          <a:prstGeom prst="rect">
            <a:avLst/>
          </a:prstGeom>
        </p:spPr>
        <p:txBody>
          <a:bodyPr vert="horz" lIns="91413" tIns="45708" rIns="91413" bIns="45708" rtlCol="0" anchor="b"/>
          <a:lstStyle>
            <a:lvl1pPr algn="r">
              <a:defRPr sz="1200"/>
            </a:lvl1pPr>
          </a:lstStyle>
          <a:p>
            <a:fld id="{725C7CFE-1FA3-4A3A-B585-8C477F34005B}" type="slidenum">
              <a:rPr kumimoji="1" lang="ja-JP" altLang="en-US" smtClean="0"/>
              <a:pPr/>
              <a:t>&lt;#&gt;</a:t>
            </a:fld>
            <a:endParaRPr kumimoji="1" lang="ja-JP" altLang="en-US"/>
          </a:p>
        </p:txBody>
      </p:sp>
    </p:spTree>
    <p:extLst>
      <p:ext uri="{BB962C8B-B14F-4D97-AF65-F5344CB8AC3E}">
        <p14:creationId xmlns="" xmlns:p14="http://schemas.microsoft.com/office/powerpoint/2010/main" val="3818934922"/>
      </p:ext>
    </p:extLst>
  </p:cSld>
  <p:clrMap bg1="lt1" tx1="dk1" bg2="lt2" tx2="dk2" accent1="accent1" accent2="accent2" accent3="accent3" accent4="accent4" accent5="accent5" accent6="accent6" hlink="hlink" folHlink="folHlink"/>
  <p:notesStyle>
    <a:lvl1pPr marL="0" algn="l" defTabSz="956737" rtl="0" eaLnBrk="1" latinLnBrk="0" hangingPunct="1">
      <a:defRPr kumimoji="1" sz="1300" kern="1200">
        <a:solidFill>
          <a:schemeClr val="tx1"/>
        </a:solidFill>
        <a:latin typeface="+mn-lt"/>
        <a:ea typeface="+mn-ea"/>
        <a:cs typeface="+mn-cs"/>
      </a:defRPr>
    </a:lvl1pPr>
    <a:lvl2pPr marL="478368" algn="l" defTabSz="956737" rtl="0" eaLnBrk="1" latinLnBrk="0" hangingPunct="1">
      <a:defRPr kumimoji="1" sz="1300" kern="1200">
        <a:solidFill>
          <a:schemeClr val="tx1"/>
        </a:solidFill>
        <a:latin typeface="+mn-lt"/>
        <a:ea typeface="+mn-ea"/>
        <a:cs typeface="+mn-cs"/>
      </a:defRPr>
    </a:lvl2pPr>
    <a:lvl3pPr marL="956737" algn="l" defTabSz="956737" rtl="0" eaLnBrk="1" latinLnBrk="0" hangingPunct="1">
      <a:defRPr kumimoji="1" sz="1300" kern="1200">
        <a:solidFill>
          <a:schemeClr val="tx1"/>
        </a:solidFill>
        <a:latin typeface="+mn-lt"/>
        <a:ea typeface="+mn-ea"/>
        <a:cs typeface="+mn-cs"/>
      </a:defRPr>
    </a:lvl3pPr>
    <a:lvl4pPr marL="1435105" algn="l" defTabSz="956737" rtl="0" eaLnBrk="1" latinLnBrk="0" hangingPunct="1">
      <a:defRPr kumimoji="1" sz="1300" kern="1200">
        <a:solidFill>
          <a:schemeClr val="tx1"/>
        </a:solidFill>
        <a:latin typeface="+mn-lt"/>
        <a:ea typeface="+mn-ea"/>
        <a:cs typeface="+mn-cs"/>
      </a:defRPr>
    </a:lvl4pPr>
    <a:lvl5pPr marL="1913473" algn="l" defTabSz="956737" rtl="0" eaLnBrk="1" latinLnBrk="0" hangingPunct="1">
      <a:defRPr kumimoji="1" sz="1300" kern="1200">
        <a:solidFill>
          <a:schemeClr val="tx1"/>
        </a:solidFill>
        <a:latin typeface="+mn-lt"/>
        <a:ea typeface="+mn-ea"/>
        <a:cs typeface="+mn-cs"/>
      </a:defRPr>
    </a:lvl5pPr>
    <a:lvl6pPr marL="2391842" algn="l" defTabSz="956737" rtl="0" eaLnBrk="1" latinLnBrk="0" hangingPunct="1">
      <a:defRPr kumimoji="1" sz="1300" kern="1200">
        <a:solidFill>
          <a:schemeClr val="tx1"/>
        </a:solidFill>
        <a:latin typeface="+mn-lt"/>
        <a:ea typeface="+mn-ea"/>
        <a:cs typeface="+mn-cs"/>
      </a:defRPr>
    </a:lvl6pPr>
    <a:lvl7pPr marL="2870210" algn="l" defTabSz="956737" rtl="0" eaLnBrk="1" latinLnBrk="0" hangingPunct="1">
      <a:defRPr kumimoji="1" sz="1300" kern="1200">
        <a:solidFill>
          <a:schemeClr val="tx1"/>
        </a:solidFill>
        <a:latin typeface="+mn-lt"/>
        <a:ea typeface="+mn-ea"/>
        <a:cs typeface="+mn-cs"/>
      </a:defRPr>
    </a:lvl7pPr>
    <a:lvl8pPr marL="3348579" algn="l" defTabSz="956737" rtl="0" eaLnBrk="1" latinLnBrk="0" hangingPunct="1">
      <a:defRPr kumimoji="1" sz="1300" kern="1200">
        <a:solidFill>
          <a:schemeClr val="tx1"/>
        </a:solidFill>
        <a:latin typeface="+mn-lt"/>
        <a:ea typeface="+mn-ea"/>
        <a:cs typeface="+mn-cs"/>
      </a:defRPr>
    </a:lvl8pPr>
    <a:lvl9pPr marL="3826947" algn="l" defTabSz="956737"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5427" y="3131530"/>
            <a:ext cx="6181487" cy="216080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90852" y="5712358"/>
            <a:ext cx="5090637" cy="2576160"/>
          </a:xfrm>
        </p:spPr>
        <p:txBody>
          <a:bodyPr/>
          <a:lstStyle>
            <a:lvl1pPr marL="0" indent="0" algn="ctr">
              <a:buNone/>
              <a:defRPr>
                <a:solidFill>
                  <a:schemeClr val="tx1">
                    <a:tint val="75000"/>
                  </a:schemeClr>
                </a:solidFill>
              </a:defRPr>
            </a:lvl1pPr>
            <a:lvl2pPr marL="478368" indent="0" algn="ctr">
              <a:buNone/>
              <a:defRPr>
                <a:solidFill>
                  <a:schemeClr val="tx1">
                    <a:tint val="75000"/>
                  </a:schemeClr>
                </a:solidFill>
              </a:defRPr>
            </a:lvl2pPr>
            <a:lvl3pPr marL="956737" indent="0" algn="ctr">
              <a:buNone/>
              <a:defRPr>
                <a:solidFill>
                  <a:schemeClr val="tx1">
                    <a:tint val="75000"/>
                  </a:schemeClr>
                </a:solidFill>
              </a:defRPr>
            </a:lvl3pPr>
            <a:lvl4pPr marL="1435105" indent="0" algn="ctr">
              <a:buNone/>
              <a:defRPr>
                <a:solidFill>
                  <a:schemeClr val="tx1">
                    <a:tint val="75000"/>
                  </a:schemeClr>
                </a:solidFill>
              </a:defRPr>
            </a:lvl4pPr>
            <a:lvl5pPr marL="1913473" indent="0" algn="ctr">
              <a:buNone/>
              <a:defRPr>
                <a:solidFill>
                  <a:schemeClr val="tx1">
                    <a:tint val="75000"/>
                  </a:schemeClr>
                </a:solidFill>
              </a:defRPr>
            </a:lvl5pPr>
            <a:lvl6pPr marL="2391842" indent="0" algn="ctr">
              <a:buNone/>
              <a:defRPr>
                <a:solidFill>
                  <a:schemeClr val="tx1">
                    <a:tint val="75000"/>
                  </a:schemeClr>
                </a:solidFill>
              </a:defRPr>
            </a:lvl6pPr>
            <a:lvl7pPr marL="2870210" indent="0" algn="ctr">
              <a:buNone/>
              <a:defRPr>
                <a:solidFill>
                  <a:schemeClr val="tx1">
                    <a:tint val="75000"/>
                  </a:schemeClr>
                </a:solidFill>
              </a:defRPr>
            </a:lvl7pPr>
            <a:lvl8pPr marL="3348579" indent="0" algn="ctr">
              <a:buNone/>
              <a:defRPr>
                <a:solidFill>
                  <a:schemeClr val="tx1">
                    <a:tint val="75000"/>
                  </a:schemeClr>
                </a:solidFill>
              </a:defRPr>
            </a:lvl8pPr>
            <a:lvl9pPr marL="38269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B88C929-1FE9-4AEF-8630-35381C8DA2F0}" type="datetime1">
              <a:rPr kumimoji="1" lang="ja-JP" altLang="en-US" smtClean="0"/>
              <a:pPr/>
              <a:t>2018/10/11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415381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A7E5C5-5F79-404F-AFBC-405C6DC68823}" type="datetime1">
              <a:rPr kumimoji="1" lang="ja-JP" altLang="en-US" smtClean="0"/>
              <a:pPr/>
              <a:t>2018/10/11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340076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54334" y="539034"/>
            <a:ext cx="1227208" cy="1146671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72714" y="539034"/>
            <a:ext cx="3560416" cy="1146671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D3225E-7D17-42BD-A59B-112D05A6E0A5}" type="datetime1">
              <a:rPr kumimoji="1" lang="ja-JP" altLang="en-US" smtClean="0"/>
              <a:pPr/>
              <a:t>2018/10/11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312824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EB8C552-97CA-4B56-A9CE-EC5A95E63904}" type="datetime1">
              <a:rPr kumimoji="1" lang="ja-JP" altLang="en-US" smtClean="0"/>
              <a:pPr/>
              <a:t>2018/10/11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A59434-D5D3-4222-BF8A-373D1D392DF7}" type="slidenum">
              <a:rPr kumimoji="1" lang="ja-JP" altLang="en-US" smtClean="0"/>
              <a:pPr/>
              <a:t>&lt;#&gt;</a:t>
            </a:fld>
            <a:endParaRPr kumimoji="1" lang="ja-JP" altLang="en-US"/>
          </a:p>
        </p:txBody>
      </p:sp>
    </p:spTree>
    <p:extLst>
      <p:ext uri="{BB962C8B-B14F-4D97-AF65-F5344CB8AC3E}">
        <p14:creationId xmlns="" xmlns:p14="http://schemas.microsoft.com/office/powerpoint/2010/main" val="383863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444C48-6BEB-4E58-B0E3-ACBDA4F9944A}" type="datetime1">
              <a:rPr kumimoji="1" lang="ja-JP" altLang="en-US" smtClean="0"/>
              <a:pPr/>
              <a:t>2018/10/11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5575461" y="-40251"/>
            <a:ext cx="1696879" cy="536700"/>
          </a:xfrm>
        </p:spPr>
        <p:txBody>
          <a:bodyPr/>
          <a:lstStyle>
            <a:lvl1pPr>
              <a:defRPr sz="1600" b="0">
                <a:solidFill>
                  <a:srgbClr val="002060"/>
                </a:solidFill>
                <a:latin typeface="Meiryo UI" pitchFamily="50" charset="-128"/>
                <a:ea typeface="Meiryo UI" pitchFamily="50" charset="-128"/>
                <a:cs typeface="Meiryo UI" pitchFamily="50" charset="-128"/>
              </a:defRPr>
            </a:lvl1pPr>
          </a:lstStyle>
          <a:p>
            <a:r>
              <a:rPr lang="en-US" altLang="ja-JP"/>
              <a:t>P</a:t>
            </a:r>
            <a:fld id="{F5C85D0B-C8E3-4703-B84F-85A5B8599CF3}" type="slidenum">
              <a:rPr lang="ja-JP" altLang="en-US" smtClean="0"/>
              <a:pPr/>
              <a:t>&lt;#&gt;</a:t>
            </a:fld>
            <a:endParaRPr lang="ja-JP" altLang="en-US" dirty="0"/>
          </a:p>
        </p:txBody>
      </p:sp>
    </p:spTree>
    <p:extLst>
      <p:ext uri="{BB962C8B-B14F-4D97-AF65-F5344CB8AC3E}">
        <p14:creationId xmlns="" xmlns:p14="http://schemas.microsoft.com/office/powerpoint/2010/main" val="24280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74467" y="6477739"/>
            <a:ext cx="6181487" cy="2002123"/>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74467" y="4272600"/>
            <a:ext cx="6181487" cy="2205136"/>
          </a:xfrm>
        </p:spPr>
        <p:txBody>
          <a:bodyPr anchor="b"/>
          <a:lstStyle>
            <a:lvl1pPr marL="0" indent="0">
              <a:buNone/>
              <a:defRPr sz="2100">
                <a:solidFill>
                  <a:schemeClr val="tx1">
                    <a:tint val="75000"/>
                  </a:schemeClr>
                </a:solidFill>
              </a:defRPr>
            </a:lvl1pPr>
            <a:lvl2pPr marL="478368" indent="0">
              <a:buNone/>
              <a:defRPr sz="1900">
                <a:solidFill>
                  <a:schemeClr val="tx1">
                    <a:tint val="75000"/>
                  </a:schemeClr>
                </a:solidFill>
              </a:defRPr>
            </a:lvl2pPr>
            <a:lvl3pPr marL="956737" indent="0">
              <a:buNone/>
              <a:defRPr sz="1700">
                <a:solidFill>
                  <a:schemeClr val="tx1">
                    <a:tint val="75000"/>
                  </a:schemeClr>
                </a:solidFill>
              </a:defRPr>
            </a:lvl3pPr>
            <a:lvl4pPr marL="1435105" indent="0">
              <a:buNone/>
              <a:defRPr sz="1500">
                <a:solidFill>
                  <a:schemeClr val="tx1">
                    <a:tint val="75000"/>
                  </a:schemeClr>
                </a:solidFill>
              </a:defRPr>
            </a:lvl4pPr>
            <a:lvl5pPr marL="1913473" indent="0">
              <a:buNone/>
              <a:defRPr sz="1500">
                <a:solidFill>
                  <a:schemeClr val="tx1">
                    <a:tint val="75000"/>
                  </a:schemeClr>
                </a:solidFill>
              </a:defRPr>
            </a:lvl5pPr>
            <a:lvl6pPr marL="2391842" indent="0">
              <a:buNone/>
              <a:defRPr sz="1500">
                <a:solidFill>
                  <a:schemeClr val="tx1">
                    <a:tint val="75000"/>
                  </a:schemeClr>
                </a:solidFill>
              </a:defRPr>
            </a:lvl6pPr>
            <a:lvl7pPr marL="2870210" indent="0">
              <a:buNone/>
              <a:defRPr sz="1500">
                <a:solidFill>
                  <a:schemeClr val="tx1">
                    <a:tint val="75000"/>
                  </a:schemeClr>
                </a:solidFill>
              </a:defRPr>
            </a:lvl7pPr>
            <a:lvl8pPr marL="3348579" indent="0">
              <a:buNone/>
              <a:defRPr sz="1500">
                <a:solidFill>
                  <a:schemeClr val="tx1">
                    <a:tint val="75000"/>
                  </a:schemeClr>
                </a:solidFill>
              </a:defRPr>
            </a:lvl8pPr>
            <a:lvl9pPr marL="3826947"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ABC818-C549-448F-B2F5-09D5EF4F2919}" type="datetime1">
              <a:rPr kumimoji="1" lang="ja-JP" altLang="en-US" smtClean="0"/>
              <a:pPr/>
              <a:t>2018/10/11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16842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72714" y="3136198"/>
            <a:ext cx="2393811" cy="8869552"/>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787732" y="3136198"/>
            <a:ext cx="2393811" cy="8869552"/>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86C0B26-12F0-421C-998D-702482DCD9F1}" type="datetime1">
              <a:rPr kumimoji="1" lang="ja-JP" altLang="en-US" smtClean="0"/>
              <a:pPr/>
              <a:t>2018/10/11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399873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3619" y="403693"/>
            <a:ext cx="6545104" cy="168010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3620" y="2256473"/>
            <a:ext cx="3213213" cy="940391"/>
          </a:xfrm>
        </p:spPr>
        <p:txBody>
          <a:bodyPr anchor="b"/>
          <a:lstStyle>
            <a:lvl1pPr marL="0" indent="0">
              <a:buNone/>
              <a:defRPr sz="2500" b="1"/>
            </a:lvl1pPr>
            <a:lvl2pPr marL="478368" indent="0">
              <a:buNone/>
              <a:defRPr sz="2100" b="1"/>
            </a:lvl2pPr>
            <a:lvl3pPr marL="956737" indent="0">
              <a:buNone/>
              <a:defRPr sz="1900" b="1"/>
            </a:lvl3pPr>
            <a:lvl4pPr marL="1435105" indent="0">
              <a:buNone/>
              <a:defRPr sz="1700" b="1"/>
            </a:lvl4pPr>
            <a:lvl5pPr marL="1913473" indent="0">
              <a:buNone/>
              <a:defRPr sz="1700" b="1"/>
            </a:lvl5pPr>
            <a:lvl6pPr marL="2391842" indent="0">
              <a:buNone/>
              <a:defRPr sz="1700" b="1"/>
            </a:lvl6pPr>
            <a:lvl7pPr marL="2870210" indent="0">
              <a:buNone/>
              <a:defRPr sz="1700" b="1"/>
            </a:lvl7pPr>
            <a:lvl8pPr marL="3348579" indent="0">
              <a:buNone/>
              <a:defRPr sz="1700" b="1"/>
            </a:lvl8pPr>
            <a:lvl9pPr marL="3826947"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63620" y="3196869"/>
            <a:ext cx="3213213" cy="580802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694249" y="2256473"/>
            <a:ext cx="3214474" cy="940391"/>
          </a:xfrm>
        </p:spPr>
        <p:txBody>
          <a:bodyPr anchor="b"/>
          <a:lstStyle>
            <a:lvl1pPr marL="0" indent="0">
              <a:buNone/>
              <a:defRPr sz="2500" b="1"/>
            </a:lvl1pPr>
            <a:lvl2pPr marL="478368" indent="0">
              <a:buNone/>
              <a:defRPr sz="2100" b="1"/>
            </a:lvl2pPr>
            <a:lvl3pPr marL="956737" indent="0">
              <a:buNone/>
              <a:defRPr sz="1900" b="1"/>
            </a:lvl3pPr>
            <a:lvl4pPr marL="1435105" indent="0">
              <a:buNone/>
              <a:defRPr sz="1700" b="1"/>
            </a:lvl4pPr>
            <a:lvl5pPr marL="1913473" indent="0">
              <a:buNone/>
              <a:defRPr sz="1700" b="1"/>
            </a:lvl5pPr>
            <a:lvl6pPr marL="2391842" indent="0">
              <a:buNone/>
              <a:defRPr sz="1700" b="1"/>
            </a:lvl6pPr>
            <a:lvl7pPr marL="2870210" indent="0">
              <a:buNone/>
              <a:defRPr sz="1700" b="1"/>
            </a:lvl7pPr>
            <a:lvl8pPr marL="3348579" indent="0">
              <a:buNone/>
              <a:defRPr sz="1700" b="1"/>
            </a:lvl8pPr>
            <a:lvl9pPr marL="3826947"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694249" y="3196869"/>
            <a:ext cx="3214474" cy="580802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2AC737-65EE-401F-8862-8ABE04C72E23}" type="datetime1">
              <a:rPr kumimoji="1" lang="ja-JP" altLang="en-US" smtClean="0"/>
              <a:pPr/>
              <a:t>2018/10/11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385556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02DAB8-85EE-4864-BFD4-9BF0A22E860D}" type="datetime1">
              <a:rPr kumimoji="1" lang="ja-JP" altLang="en-US" smtClean="0"/>
              <a:pPr/>
              <a:t>2018/10/11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34101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BA6DA6-B038-4550-A23F-5873F35C2D4D}" type="datetime1">
              <a:rPr kumimoji="1" lang="ja-JP" altLang="en-US" smtClean="0"/>
              <a:pPr/>
              <a:t>2018/10/11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256198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3619" y="401363"/>
            <a:ext cx="2392549" cy="1708105"/>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843285" y="401360"/>
            <a:ext cx="4065439" cy="8603535"/>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63619" y="2109469"/>
            <a:ext cx="2392549" cy="6895429"/>
          </a:xfrm>
        </p:spPr>
        <p:txBody>
          <a:bodyPr/>
          <a:lstStyle>
            <a:lvl1pPr marL="0" indent="0">
              <a:buNone/>
              <a:defRPr sz="1500"/>
            </a:lvl1pPr>
            <a:lvl2pPr marL="478368" indent="0">
              <a:buNone/>
              <a:defRPr sz="1300"/>
            </a:lvl2pPr>
            <a:lvl3pPr marL="956737" indent="0">
              <a:buNone/>
              <a:defRPr sz="1000"/>
            </a:lvl3pPr>
            <a:lvl4pPr marL="1435105" indent="0">
              <a:buNone/>
              <a:defRPr sz="900"/>
            </a:lvl4pPr>
            <a:lvl5pPr marL="1913473" indent="0">
              <a:buNone/>
              <a:defRPr sz="900"/>
            </a:lvl5pPr>
            <a:lvl6pPr marL="2391842" indent="0">
              <a:buNone/>
              <a:defRPr sz="900"/>
            </a:lvl6pPr>
            <a:lvl7pPr marL="2870210" indent="0">
              <a:buNone/>
              <a:defRPr sz="900"/>
            </a:lvl7pPr>
            <a:lvl8pPr marL="3348579" indent="0">
              <a:buNone/>
              <a:defRPr sz="900"/>
            </a:lvl8pPr>
            <a:lvl9pPr marL="3826947"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D4D20A2-25B6-4BD6-B8F5-D0FEB5B181BB}" type="datetime1">
              <a:rPr kumimoji="1" lang="ja-JP" altLang="en-US" smtClean="0"/>
              <a:pPr/>
              <a:t>2018/10/11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576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25431" y="7056439"/>
            <a:ext cx="4363403" cy="833052"/>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425431" y="900723"/>
            <a:ext cx="4363403" cy="6048375"/>
          </a:xfrm>
        </p:spPr>
        <p:txBody>
          <a:bodyPr/>
          <a:lstStyle>
            <a:lvl1pPr marL="0" indent="0">
              <a:buNone/>
              <a:defRPr sz="3300"/>
            </a:lvl1pPr>
            <a:lvl2pPr marL="478368" indent="0">
              <a:buNone/>
              <a:defRPr sz="2900"/>
            </a:lvl2pPr>
            <a:lvl3pPr marL="956737" indent="0">
              <a:buNone/>
              <a:defRPr sz="2500"/>
            </a:lvl3pPr>
            <a:lvl4pPr marL="1435105" indent="0">
              <a:buNone/>
              <a:defRPr sz="2100"/>
            </a:lvl4pPr>
            <a:lvl5pPr marL="1913473" indent="0">
              <a:buNone/>
              <a:defRPr sz="2100"/>
            </a:lvl5pPr>
            <a:lvl6pPr marL="2391842" indent="0">
              <a:buNone/>
              <a:defRPr sz="2100"/>
            </a:lvl6pPr>
            <a:lvl7pPr marL="2870210" indent="0">
              <a:buNone/>
              <a:defRPr sz="2100"/>
            </a:lvl7pPr>
            <a:lvl8pPr marL="3348579" indent="0">
              <a:buNone/>
              <a:defRPr sz="2100"/>
            </a:lvl8pPr>
            <a:lvl9pPr marL="3826947" indent="0">
              <a:buNone/>
              <a:defRPr sz="2100"/>
            </a:lvl9pPr>
          </a:lstStyle>
          <a:p>
            <a:endParaRPr kumimoji="1" lang="ja-JP" altLang="en-US"/>
          </a:p>
        </p:txBody>
      </p:sp>
      <p:sp>
        <p:nvSpPr>
          <p:cNvPr id="4" name="テキスト プレースホルダー 3"/>
          <p:cNvSpPr>
            <a:spLocks noGrp="1"/>
          </p:cNvSpPr>
          <p:nvPr>
            <p:ph type="body" sz="half" idx="2"/>
          </p:nvPr>
        </p:nvSpPr>
        <p:spPr>
          <a:xfrm>
            <a:off x="1425431" y="7889492"/>
            <a:ext cx="4363403" cy="1183072"/>
          </a:xfrm>
        </p:spPr>
        <p:txBody>
          <a:bodyPr/>
          <a:lstStyle>
            <a:lvl1pPr marL="0" indent="0">
              <a:buNone/>
              <a:defRPr sz="1500"/>
            </a:lvl1pPr>
            <a:lvl2pPr marL="478368" indent="0">
              <a:buNone/>
              <a:defRPr sz="1300"/>
            </a:lvl2pPr>
            <a:lvl3pPr marL="956737" indent="0">
              <a:buNone/>
              <a:defRPr sz="1000"/>
            </a:lvl3pPr>
            <a:lvl4pPr marL="1435105" indent="0">
              <a:buNone/>
              <a:defRPr sz="900"/>
            </a:lvl4pPr>
            <a:lvl5pPr marL="1913473" indent="0">
              <a:buNone/>
              <a:defRPr sz="900"/>
            </a:lvl5pPr>
            <a:lvl6pPr marL="2391842" indent="0">
              <a:buNone/>
              <a:defRPr sz="900"/>
            </a:lvl6pPr>
            <a:lvl7pPr marL="2870210" indent="0">
              <a:buNone/>
              <a:defRPr sz="900"/>
            </a:lvl7pPr>
            <a:lvl8pPr marL="3348579" indent="0">
              <a:buNone/>
              <a:defRPr sz="900"/>
            </a:lvl8pPr>
            <a:lvl9pPr marL="3826947"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E50F5D-BBD5-424E-84F6-AD69E11B6667}" type="datetime1">
              <a:rPr kumimoji="1" lang="ja-JP" altLang="en-US" smtClean="0"/>
              <a:pPr/>
              <a:t>2018/10/11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233972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3619" y="403693"/>
            <a:ext cx="6545104" cy="1680104"/>
          </a:xfrm>
          <a:prstGeom prst="rect">
            <a:avLst/>
          </a:prstGeom>
        </p:spPr>
        <p:txBody>
          <a:bodyPr vert="horz" lIns="95674" tIns="47837" rIns="95674" bIns="4783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3619" y="2352152"/>
            <a:ext cx="6545104" cy="6652746"/>
          </a:xfrm>
          <a:prstGeom prst="rect">
            <a:avLst/>
          </a:prstGeom>
        </p:spPr>
        <p:txBody>
          <a:bodyPr vert="horz" lIns="95674" tIns="47837" rIns="95674" bIns="4783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3620" y="9343248"/>
            <a:ext cx="1696879" cy="536700"/>
          </a:xfrm>
          <a:prstGeom prst="rect">
            <a:avLst/>
          </a:prstGeom>
        </p:spPr>
        <p:txBody>
          <a:bodyPr vert="horz" lIns="95674" tIns="47837" rIns="95674" bIns="47837" rtlCol="0" anchor="ctr"/>
          <a:lstStyle>
            <a:lvl1pPr algn="l">
              <a:defRPr sz="1300">
                <a:solidFill>
                  <a:schemeClr val="tx1">
                    <a:tint val="75000"/>
                  </a:schemeClr>
                </a:solidFill>
              </a:defRPr>
            </a:lvl1pPr>
          </a:lstStyle>
          <a:p>
            <a:fld id="{4A267D21-3A60-4775-A524-400F3B013C09}" type="datetime1">
              <a:rPr kumimoji="1" lang="ja-JP" altLang="en-US" smtClean="0"/>
              <a:pPr/>
              <a:t>2018/10/11</a:t>
            </a:fld>
            <a:endParaRPr kumimoji="1" lang="ja-JP" altLang="en-US"/>
          </a:p>
        </p:txBody>
      </p:sp>
      <p:sp>
        <p:nvSpPr>
          <p:cNvPr id="5" name="フッター プレースホルダー 4"/>
          <p:cNvSpPr>
            <a:spLocks noGrp="1"/>
          </p:cNvSpPr>
          <p:nvPr>
            <p:ph type="ftr" sz="quarter" idx="3"/>
          </p:nvPr>
        </p:nvSpPr>
        <p:spPr>
          <a:xfrm>
            <a:off x="2484717" y="9343248"/>
            <a:ext cx="2302907" cy="536700"/>
          </a:xfrm>
          <a:prstGeom prst="rect">
            <a:avLst/>
          </a:prstGeom>
        </p:spPr>
        <p:txBody>
          <a:bodyPr vert="horz" lIns="95674" tIns="47837" rIns="95674" bIns="47837"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211844" y="9343248"/>
            <a:ext cx="1696879" cy="536700"/>
          </a:xfrm>
          <a:prstGeom prst="rect">
            <a:avLst/>
          </a:prstGeom>
        </p:spPr>
        <p:txBody>
          <a:bodyPr vert="horz" lIns="95674" tIns="47837" rIns="95674" bIns="47837" rtlCol="0" anchor="ctr"/>
          <a:lstStyle>
            <a:lvl1pPr algn="r">
              <a:defRPr sz="1300">
                <a:solidFill>
                  <a:schemeClr val="tx1">
                    <a:tint val="75000"/>
                  </a:schemeClr>
                </a:solidFill>
              </a:defRPr>
            </a:lvl1pPr>
          </a:lstStyle>
          <a:p>
            <a:fld id="{F5C85D0B-C8E3-4703-B84F-85A5B8599CF3}" type="slidenum">
              <a:rPr kumimoji="1" lang="ja-JP" altLang="en-US" smtClean="0"/>
              <a:pPr/>
              <a:t>&lt;#&gt;</a:t>
            </a:fld>
            <a:endParaRPr kumimoji="1" lang="ja-JP" altLang="en-US"/>
          </a:p>
        </p:txBody>
      </p:sp>
    </p:spTree>
    <p:extLst>
      <p:ext uri="{BB962C8B-B14F-4D97-AF65-F5344CB8AC3E}">
        <p14:creationId xmlns="" xmlns:p14="http://schemas.microsoft.com/office/powerpoint/2010/main" val="1749632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56737" rtl="0" eaLnBrk="1" latinLnBrk="0" hangingPunct="1">
        <a:spcBef>
          <a:spcPct val="0"/>
        </a:spcBef>
        <a:buNone/>
        <a:defRPr kumimoji="1" sz="4600" kern="1200">
          <a:solidFill>
            <a:schemeClr val="tx1"/>
          </a:solidFill>
          <a:latin typeface="+mj-lt"/>
          <a:ea typeface="+mj-ea"/>
          <a:cs typeface="+mj-cs"/>
        </a:defRPr>
      </a:lvl1pPr>
    </p:titleStyle>
    <p:bodyStyle>
      <a:lvl1pPr marL="358776" indent="-358776" algn="l" defTabSz="956737" rtl="0" eaLnBrk="1" latinLnBrk="0" hangingPunct="1">
        <a:spcBef>
          <a:spcPct val="20000"/>
        </a:spcBef>
        <a:buFont typeface="Arial" panose="020B0604020202020204" pitchFamily="34" charset="0"/>
        <a:buChar char="•"/>
        <a:defRPr kumimoji="1" sz="3300" kern="1200">
          <a:solidFill>
            <a:schemeClr val="tx1"/>
          </a:solidFill>
          <a:latin typeface="+mn-lt"/>
          <a:ea typeface="+mn-ea"/>
          <a:cs typeface="+mn-cs"/>
        </a:defRPr>
      </a:lvl1pPr>
      <a:lvl2pPr marL="777349" indent="-298980" algn="l" defTabSz="956737"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5921" indent="-239184" algn="l" defTabSz="956737"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4289" indent="-239184" algn="l" defTabSz="95673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2658" indent="-239184" algn="l" defTabSz="95673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1026" indent="-239184" algn="l" defTabSz="95673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09394" indent="-239184" algn="l" defTabSz="95673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87763" indent="-239184" algn="l" defTabSz="95673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66131" indent="-239184" algn="l" defTabSz="95673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6737" rtl="0" eaLnBrk="1" latinLnBrk="0" hangingPunct="1">
        <a:defRPr kumimoji="1" sz="1900" kern="1200">
          <a:solidFill>
            <a:schemeClr val="tx1"/>
          </a:solidFill>
          <a:latin typeface="+mn-lt"/>
          <a:ea typeface="+mn-ea"/>
          <a:cs typeface="+mn-cs"/>
        </a:defRPr>
      </a:lvl1pPr>
      <a:lvl2pPr marL="478368" algn="l" defTabSz="956737" rtl="0" eaLnBrk="1" latinLnBrk="0" hangingPunct="1">
        <a:defRPr kumimoji="1" sz="1900" kern="1200">
          <a:solidFill>
            <a:schemeClr val="tx1"/>
          </a:solidFill>
          <a:latin typeface="+mn-lt"/>
          <a:ea typeface="+mn-ea"/>
          <a:cs typeface="+mn-cs"/>
        </a:defRPr>
      </a:lvl2pPr>
      <a:lvl3pPr marL="956737" algn="l" defTabSz="956737" rtl="0" eaLnBrk="1" latinLnBrk="0" hangingPunct="1">
        <a:defRPr kumimoji="1" sz="1900" kern="1200">
          <a:solidFill>
            <a:schemeClr val="tx1"/>
          </a:solidFill>
          <a:latin typeface="+mn-lt"/>
          <a:ea typeface="+mn-ea"/>
          <a:cs typeface="+mn-cs"/>
        </a:defRPr>
      </a:lvl3pPr>
      <a:lvl4pPr marL="1435105" algn="l" defTabSz="956737" rtl="0" eaLnBrk="1" latinLnBrk="0" hangingPunct="1">
        <a:defRPr kumimoji="1" sz="1900" kern="1200">
          <a:solidFill>
            <a:schemeClr val="tx1"/>
          </a:solidFill>
          <a:latin typeface="+mn-lt"/>
          <a:ea typeface="+mn-ea"/>
          <a:cs typeface="+mn-cs"/>
        </a:defRPr>
      </a:lvl4pPr>
      <a:lvl5pPr marL="1913473" algn="l" defTabSz="956737" rtl="0" eaLnBrk="1" latinLnBrk="0" hangingPunct="1">
        <a:defRPr kumimoji="1" sz="1900" kern="1200">
          <a:solidFill>
            <a:schemeClr val="tx1"/>
          </a:solidFill>
          <a:latin typeface="+mn-lt"/>
          <a:ea typeface="+mn-ea"/>
          <a:cs typeface="+mn-cs"/>
        </a:defRPr>
      </a:lvl5pPr>
      <a:lvl6pPr marL="2391842" algn="l" defTabSz="956737" rtl="0" eaLnBrk="1" latinLnBrk="0" hangingPunct="1">
        <a:defRPr kumimoji="1" sz="1900" kern="1200">
          <a:solidFill>
            <a:schemeClr val="tx1"/>
          </a:solidFill>
          <a:latin typeface="+mn-lt"/>
          <a:ea typeface="+mn-ea"/>
          <a:cs typeface="+mn-cs"/>
        </a:defRPr>
      </a:lvl6pPr>
      <a:lvl7pPr marL="2870210" algn="l" defTabSz="956737" rtl="0" eaLnBrk="1" latinLnBrk="0" hangingPunct="1">
        <a:defRPr kumimoji="1" sz="1900" kern="1200">
          <a:solidFill>
            <a:schemeClr val="tx1"/>
          </a:solidFill>
          <a:latin typeface="+mn-lt"/>
          <a:ea typeface="+mn-ea"/>
          <a:cs typeface="+mn-cs"/>
        </a:defRPr>
      </a:lvl7pPr>
      <a:lvl8pPr marL="3348579" algn="l" defTabSz="956737" rtl="0" eaLnBrk="1" latinLnBrk="0" hangingPunct="1">
        <a:defRPr kumimoji="1" sz="1900" kern="1200">
          <a:solidFill>
            <a:schemeClr val="tx1"/>
          </a:solidFill>
          <a:latin typeface="+mn-lt"/>
          <a:ea typeface="+mn-ea"/>
          <a:cs typeface="+mn-cs"/>
        </a:defRPr>
      </a:lvl8pPr>
      <a:lvl9pPr marL="3826947" algn="l" defTabSz="956737"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kagome.co.jp/campaign/omusuta201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592459" y="6696496"/>
            <a:ext cx="2018501" cy="461665"/>
          </a:xfrm>
          <a:prstGeom prst="rect">
            <a:avLst/>
          </a:prstGeom>
          <a:noFill/>
        </p:spPr>
        <p:txBody>
          <a:bodyPr wrap="none" rtlCol="0">
            <a:spAutoFit/>
          </a:bodyPr>
          <a:lstStyle/>
          <a:p>
            <a:pPr algn="ctr"/>
            <a:r>
              <a:rPr lang="ja-JP" altLang="en-US" sz="2400" dirty="0">
                <a:latin typeface="Meiryo UI" pitchFamily="50" charset="-128"/>
                <a:ea typeface="Meiryo UI" pitchFamily="50" charset="-128"/>
                <a:cs typeface="Meiryo UI" pitchFamily="50" charset="-128"/>
              </a:rPr>
              <a:t>エントリーシート</a:t>
            </a:r>
            <a:endParaRPr kumimoji="1" lang="ja-JP" altLang="en-US" sz="2400" dirty="0">
              <a:latin typeface="Meiryo UI" pitchFamily="50" charset="-128"/>
              <a:ea typeface="Meiryo UI" pitchFamily="50" charset="-128"/>
              <a:cs typeface="Meiryo UI" pitchFamily="50" charset="-128"/>
            </a:endParaRPr>
          </a:p>
        </p:txBody>
      </p:sp>
      <p:sp>
        <p:nvSpPr>
          <p:cNvPr id="4" name="テキスト ボックス 3"/>
          <p:cNvSpPr txBox="1"/>
          <p:nvPr/>
        </p:nvSpPr>
        <p:spPr>
          <a:xfrm>
            <a:off x="2004159" y="7920632"/>
            <a:ext cx="3262432" cy="646331"/>
          </a:xfrm>
          <a:prstGeom prst="rect">
            <a:avLst/>
          </a:prstGeom>
          <a:noFill/>
        </p:spPr>
        <p:txBody>
          <a:bodyPr wrap="none" rtlCol="0">
            <a:spAutoFit/>
          </a:bodyPr>
          <a:lstStyle/>
          <a:p>
            <a:pPr algn="ctr"/>
            <a:r>
              <a:rPr kumimoji="1" lang="ja-JP" altLang="en-US" sz="1200" dirty="0">
                <a:latin typeface="Meiryo UI" pitchFamily="50" charset="-128"/>
                <a:ea typeface="Meiryo UI" pitchFamily="50" charset="-128"/>
                <a:cs typeface="Meiryo UI" pitchFamily="50" charset="-128"/>
              </a:rPr>
              <a:t>カゴメオムライススタジアム事務局</a:t>
            </a:r>
            <a:endParaRPr kumimoji="1" lang="en-US" altLang="ja-JP" sz="1200" dirty="0">
              <a:latin typeface="Meiryo UI" pitchFamily="50" charset="-128"/>
              <a:ea typeface="Meiryo UI" pitchFamily="50" charset="-128"/>
              <a:cs typeface="Meiryo UI" pitchFamily="50" charset="-128"/>
            </a:endParaRPr>
          </a:p>
          <a:p>
            <a:pPr algn="ctr"/>
            <a:r>
              <a:rPr lang="en-US" altLang="ja-JP" sz="1200" dirty="0" smtClean="0">
                <a:latin typeface="Meiryo UI" pitchFamily="50" charset="-128"/>
                <a:ea typeface="Meiryo UI" pitchFamily="50" charset="-128"/>
                <a:cs typeface="Meiryo UI" pitchFamily="50" charset="-128"/>
              </a:rPr>
              <a:t>TEL.03-3543-7181</a:t>
            </a:r>
          </a:p>
          <a:p>
            <a:pPr algn="ctr"/>
            <a:r>
              <a:rPr kumimoji="1"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土日祝日</a:t>
            </a:r>
            <a:r>
              <a:rPr kumimoji="1" lang="ja-JP" altLang="en-US" sz="1200" dirty="0">
                <a:latin typeface="Meiryo UI" pitchFamily="50" charset="-128"/>
                <a:ea typeface="Meiryo UI" pitchFamily="50" charset="-128"/>
                <a:cs typeface="Meiryo UI" pitchFamily="50" charset="-128"/>
              </a:rPr>
              <a:t>・年末年始除く</a:t>
            </a:r>
            <a:r>
              <a:rPr kumimoji="1" lang="en-US" altLang="ja-JP" sz="1200" dirty="0">
                <a:latin typeface="Meiryo UI" pitchFamily="50" charset="-128"/>
                <a:ea typeface="Meiryo UI" pitchFamily="50" charset="-128"/>
                <a:cs typeface="Meiryo UI" pitchFamily="50" charset="-128"/>
              </a:rPr>
              <a:t>10</a:t>
            </a:r>
            <a:r>
              <a:rPr kumimoji="1" lang="ja-JP" altLang="en-US" sz="1200" dirty="0">
                <a:latin typeface="Meiryo UI" pitchFamily="50" charset="-128"/>
                <a:ea typeface="Meiryo UI" pitchFamily="50" charset="-128"/>
                <a:cs typeface="Meiryo UI" pitchFamily="50" charset="-128"/>
              </a:rPr>
              <a:t>：</a:t>
            </a:r>
            <a:r>
              <a:rPr kumimoji="1" lang="en-US" altLang="ja-JP" sz="1200" dirty="0">
                <a:latin typeface="Meiryo UI" pitchFamily="50" charset="-128"/>
                <a:ea typeface="Meiryo UI" pitchFamily="50" charset="-128"/>
                <a:cs typeface="Meiryo UI" pitchFamily="50" charset="-128"/>
              </a:rPr>
              <a:t>00</a:t>
            </a:r>
            <a:r>
              <a:rPr kumimoji="1" lang="ja-JP" altLang="en-US" sz="1200" dirty="0">
                <a:latin typeface="Meiryo UI" pitchFamily="50" charset="-128"/>
                <a:ea typeface="Meiryo UI" pitchFamily="50" charset="-128"/>
                <a:cs typeface="Meiryo UI" pitchFamily="50" charset="-128"/>
              </a:rPr>
              <a:t>～</a:t>
            </a:r>
            <a:r>
              <a:rPr kumimoji="1" lang="en-US" altLang="ja-JP" sz="1200" dirty="0">
                <a:latin typeface="Meiryo UI" pitchFamily="50" charset="-128"/>
                <a:ea typeface="Meiryo UI" pitchFamily="50" charset="-128"/>
                <a:cs typeface="Meiryo UI" pitchFamily="50" charset="-128"/>
              </a:rPr>
              <a:t>17</a:t>
            </a:r>
            <a:r>
              <a:rPr kumimoji="1" lang="ja-JP" altLang="en-US" sz="1200" dirty="0">
                <a:latin typeface="Meiryo UI" pitchFamily="50" charset="-128"/>
                <a:ea typeface="Meiryo UI" pitchFamily="50" charset="-128"/>
                <a:cs typeface="Meiryo UI" pitchFamily="50" charset="-128"/>
              </a:rPr>
              <a:t>：</a:t>
            </a:r>
            <a:r>
              <a:rPr kumimoji="1" lang="en-US" altLang="ja-JP" sz="1200" dirty="0">
                <a:latin typeface="Meiryo UI" pitchFamily="50" charset="-128"/>
                <a:ea typeface="Meiryo UI" pitchFamily="50" charset="-128"/>
                <a:cs typeface="Meiryo UI" pitchFamily="50" charset="-128"/>
              </a:rPr>
              <a:t>00</a:t>
            </a:r>
            <a:r>
              <a:rPr kumimoji="1" lang="ja-JP" altLang="en-US" sz="1200" dirty="0">
                <a:latin typeface="Meiryo UI" pitchFamily="50" charset="-128"/>
                <a:ea typeface="Meiryo UI" pitchFamily="50" charset="-128"/>
                <a:cs typeface="Meiryo UI" pitchFamily="50" charset="-128"/>
              </a:rPr>
              <a:t>）</a:t>
            </a:r>
          </a:p>
        </p:txBody>
      </p:sp>
      <p:pic>
        <p:nvPicPr>
          <p:cNvPr id="1026" name="Picture 2" descr="C:\Users\01034338\Downloads\omusta2019_logo.png"/>
          <p:cNvPicPr>
            <a:picLocks noChangeAspect="1" noChangeArrowheads="1"/>
          </p:cNvPicPr>
          <p:nvPr/>
        </p:nvPicPr>
        <p:blipFill>
          <a:blip r:embed="rId2" cstate="print"/>
          <a:srcRect/>
          <a:stretch>
            <a:fillRect/>
          </a:stretch>
        </p:blipFill>
        <p:spPr bwMode="auto">
          <a:xfrm>
            <a:off x="1619945" y="1801023"/>
            <a:ext cx="3960440" cy="3023265"/>
          </a:xfrm>
          <a:prstGeom prst="rect">
            <a:avLst/>
          </a:prstGeom>
          <a:noFill/>
        </p:spPr>
      </p:pic>
    </p:spTree>
    <p:extLst>
      <p:ext uri="{BB962C8B-B14F-4D97-AF65-F5344CB8AC3E}">
        <p14:creationId xmlns="" xmlns:p14="http://schemas.microsoft.com/office/powerpoint/2010/main" val="3257193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609" y="0"/>
            <a:ext cx="2052165"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◆開催スケジュール</a:t>
            </a:r>
          </a:p>
        </p:txBody>
      </p:sp>
      <p:sp>
        <p:nvSpPr>
          <p:cNvPr id="4" name="正方形/長方形 3"/>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 name="テキスト ボックス 4"/>
          <p:cNvSpPr txBox="1"/>
          <p:nvPr/>
        </p:nvSpPr>
        <p:spPr>
          <a:xfrm>
            <a:off x="179785" y="7128544"/>
            <a:ext cx="748923"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開催概要</a:t>
            </a:r>
          </a:p>
        </p:txBody>
      </p:sp>
      <p:sp>
        <p:nvSpPr>
          <p:cNvPr id="7" name="テキスト ボックス 6"/>
          <p:cNvSpPr txBox="1"/>
          <p:nvPr/>
        </p:nvSpPr>
        <p:spPr>
          <a:xfrm>
            <a:off x="1324952" y="7406491"/>
            <a:ext cx="5766411" cy="2220267"/>
          </a:xfrm>
          <a:prstGeom prst="rect">
            <a:avLst/>
          </a:prstGeom>
          <a:noFill/>
        </p:spPr>
        <p:txBody>
          <a:bodyPr wrap="square" lIns="95674" tIns="47837" rIns="95674" bIns="47837" rtlCol="0">
            <a:spAutoFit/>
          </a:bodyPr>
          <a:lstStyle/>
          <a:p>
            <a:r>
              <a:rPr lang="ja-JP" altLang="en-US" sz="1000" dirty="0">
                <a:latin typeface="Meiryo UI" pitchFamily="50" charset="-128"/>
                <a:ea typeface="Meiryo UI" pitchFamily="50" charset="-128"/>
                <a:cs typeface="Meiryo UI" pitchFamily="50" charset="-128"/>
              </a:rPr>
              <a:t>カゴメオムライススタジアム</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2019</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11</a:t>
            </a:r>
            <a:r>
              <a:rPr lang="ja-JP" altLang="en-US" sz="1000" dirty="0">
                <a:latin typeface="Meiryo UI" pitchFamily="50" charset="-128"/>
                <a:ea typeface="Meiryo UI" pitchFamily="50" charset="-128"/>
                <a:cs typeface="Meiryo UI" pitchFamily="50" charset="-128"/>
              </a:rPr>
              <a:t>日（月）～</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月</a:t>
            </a:r>
            <a:r>
              <a:rPr lang="en-US" altLang="ja-JP" sz="1000" dirty="0" smtClean="0">
                <a:latin typeface="Meiryo UI" pitchFamily="50" charset="-128"/>
                <a:ea typeface="Meiryo UI" pitchFamily="50" charset="-128"/>
                <a:cs typeface="Meiryo UI" pitchFamily="50" charset="-128"/>
              </a:rPr>
              <a:t>29</a:t>
            </a:r>
            <a:r>
              <a:rPr lang="ja-JP" altLang="en-US" sz="1000" dirty="0" smtClean="0">
                <a:latin typeface="Meiryo UI" pitchFamily="50" charset="-128"/>
                <a:ea typeface="Meiryo UI" pitchFamily="50" charset="-128"/>
                <a:cs typeface="Meiryo UI" pitchFamily="50" charset="-128"/>
              </a:rPr>
              <a:t>日（金）</a:t>
            </a:r>
            <a:r>
              <a:rPr lang="en-US" altLang="ja-JP" sz="10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全国</a:t>
            </a:r>
            <a:r>
              <a:rPr lang="en-US" altLang="ja-JP" sz="900" dirty="0">
                <a:latin typeface="Meiryo UI" pitchFamily="50" charset="-128"/>
                <a:ea typeface="Meiryo UI" pitchFamily="50" charset="-128"/>
                <a:cs typeface="Meiryo UI" pitchFamily="50" charset="-128"/>
              </a:rPr>
              <a:t>9</a:t>
            </a:r>
            <a:r>
              <a:rPr lang="ja-JP" altLang="en-US" sz="900" dirty="0">
                <a:latin typeface="Meiryo UI" pitchFamily="50" charset="-128"/>
                <a:ea typeface="Meiryo UI" pitchFamily="50" charset="-128"/>
                <a:cs typeface="Meiryo UI" pitchFamily="50" charset="-128"/>
              </a:rPr>
              <a:t>エリアで各</a:t>
            </a:r>
            <a:r>
              <a:rPr lang="en-US" altLang="ja-JP" sz="900" dirty="0">
                <a:latin typeface="Meiryo UI" pitchFamily="50" charset="-128"/>
                <a:ea typeface="Meiryo UI" pitchFamily="50" charset="-128"/>
                <a:cs typeface="Meiryo UI" pitchFamily="50" charset="-128"/>
              </a:rPr>
              <a:t>1</a:t>
            </a:r>
            <a:r>
              <a:rPr lang="ja-JP" altLang="en-US" sz="900" dirty="0">
                <a:latin typeface="Meiryo UI" pitchFamily="50" charset="-128"/>
                <a:ea typeface="Meiryo UI" pitchFamily="50" charset="-128"/>
                <a:cs typeface="Meiryo UI" pitchFamily="50" charset="-128"/>
              </a:rPr>
              <a:t>日地方大会を実施予定</a:t>
            </a:r>
            <a:r>
              <a:rPr lang="en-US" altLang="ja-JP" sz="900" dirty="0">
                <a:latin typeface="Meiryo UI" pitchFamily="50" charset="-128"/>
                <a:ea typeface="Meiryo UI" pitchFamily="50" charset="-128"/>
                <a:cs typeface="Meiryo UI" pitchFamily="50" charset="-128"/>
              </a:rPr>
              <a:t>】</a:t>
            </a:r>
          </a:p>
          <a:p>
            <a:r>
              <a:rPr lang="ja-JP" altLang="en-US" sz="1000" dirty="0">
                <a:latin typeface="Meiryo UI" pitchFamily="50" charset="-128"/>
                <a:ea typeface="Meiryo UI" pitchFamily="50" charset="-128"/>
                <a:cs typeface="Meiryo UI" pitchFamily="50" charset="-128"/>
              </a:rPr>
              <a:t>　　　　　　　　（プレスデー）</a:t>
            </a:r>
            <a:r>
              <a:rPr lang="en-US" altLang="ja-JP" sz="1000" dirty="0">
                <a:latin typeface="Meiryo UI" pitchFamily="50" charset="-128"/>
                <a:ea typeface="Meiryo UI" pitchFamily="50" charset="-128"/>
                <a:cs typeface="Meiryo UI" pitchFamily="50" charset="-128"/>
              </a:rPr>
              <a:t>2019</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5</a:t>
            </a:r>
            <a:r>
              <a:rPr lang="ja-JP" altLang="en-US"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17</a:t>
            </a:r>
            <a:r>
              <a:rPr lang="ja-JP" altLang="en-US" sz="1000" dirty="0">
                <a:latin typeface="Meiryo UI" pitchFamily="50" charset="-128"/>
                <a:ea typeface="Meiryo UI" pitchFamily="50" charset="-128"/>
                <a:cs typeface="Meiryo UI" pitchFamily="50" charset="-128"/>
              </a:rPr>
              <a:t>日（金）</a:t>
            </a:r>
            <a:r>
              <a:rPr lang="en-US" altLang="ja-JP" sz="1000" dirty="0">
                <a:latin typeface="Meiryo UI" pitchFamily="50" charset="-128"/>
                <a:ea typeface="Meiryo UI" pitchFamily="50" charset="-128"/>
                <a:cs typeface="Meiryo UI" pitchFamily="50" charset="-128"/>
              </a:rPr>
              <a:t>15</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19</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a:t>
            </a:r>
          </a:p>
          <a:p>
            <a:r>
              <a:rPr lang="ja-JP" altLang="en-US" sz="1000" dirty="0">
                <a:latin typeface="Meiryo UI" pitchFamily="50" charset="-128"/>
                <a:ea typeface="Meiryo UI" pitchFamily="50" charset="-128"/>
                <a:cs typeface="Meiryo UI" pitchFamily="50" charset="-128"/>
              </a:rPr>
              <a:t>　　　　　　　　（一般公開）</a:t>
            </a:r>
            <a:r>
              <a:rPr lang="en-US" altLang="ja-JP" sz="1000" dirty="0">
                <a:latin typeface="Meiryo UI" pitchFamily="50" charset="-128"/>
                <a:ea typeface="Meiryo UI" pitchFamily="50" charset="-128"/>
                <a:cs typeface="Meiryo UI" pitchFamily="50" charset="-128"/>
              </a:rPr>
              <a:t>2019</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5</a:t>
            </a:r>
            <a:r>
              <a:rPr lang="ja-JP" altLang="en-US"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18</a:t>
            </a:r>
            <a:r>
              <a:rPr lang="ja-JP" altLang="en-US" sz="1000" dirty="0">
                <a:latin typeface="Meiryo UI" pitchFamily="50" charset="-128"/>
                <a:ea typeface="Meiryo UI" pitchFamily="50" charset="-128"/>
                <a:cs typeface="Meiryo UI" pitchFamily="50" charset="-128"/>
              </a:rPr>
              <a:t>日（土）～</a:t>
            </a:r>
            <a:r>
              <a:rPr lang="en-US" altLang="ja-JP" sz="1000" dirty="0">
                <a:latin typeface="Meiryo UI" pitchFamily="50" charset="-128"/>
                <a:ea typeface="Meiryo UI" pitchFamily="50" charset="-128"/>
                <a:cs typeface="Meiryo UI" pitchFamily="50" charset="-128"/>
              </a:rPr>
              <a:t>19</a:t>
            </a:r>
            <a:r>
              <a:rPr lang="ja-JP" altLang="en-US" sz="1000" dirty="0">
                <a:latin typeface="Meiryo UI" pitchFamily="50" charset="-128"/>
                <a:ea typeface="Meiryo UI" pitchFamily="50" charset="-128"/>
                <a:cs typeface="Meiryo UI" pitchFamily="50" charset="-128"/>
              </a:rPr>
              <a:t>日（日）    </a:t>
            </a:r>
            <a:r>
              <a:rPr lang="en-US" altLang="ja-JP" sz="1000" dirty="0">
                <a:latin typeface="Meiryo UI" pitchFamily="50" charset="-128"/>
                <a:ea typeface="Meiryo UI" pitchFamily="50" charset="-128"/>
                <a:cs typeface="Meiryo UI" pitchFamily="50" charset="-128"/>
              </a:rPr>
              <a:t>11</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19</a:t>
            </a:r>
            <a:r>
              <a:rPr lang="ja-JP" altLang="en-US" sz="1000" dirty="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00</a:t>
            </a:r>
          </a:p>
          <a:p>
            <a:endParaRPr lang="en-US" altLang="ja-JP" sz="10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アーバンドック ららぽーと豊洲</a:t>
            </a:r>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シーサイドデッキ（中庭）</a:t>
            </a:r>
            <a:endParaRPr lang="en-US" altLang="ja-JP" sz="900" dirty="0">
              <a:latin typeface="Meiryo UI" pitchFamily="50" charset="-128"/>
              <a:ea typeface="Meiryo UI" pitchFamily="50" charset="-128"/>
              <a:cs typeface="Meiryo UI" pitchFamily="50" charset="-128"/>
            </a:endParaRPr>
          </a:p>
          <a:p>
            <a:r>
              <a:rPr lang="zh-TW" altLang="en-US" sz="900" dirty="0" smtClean="0">
                <a:latin typeface="+mn-ea"/>
              </a:rPr>
              <a:t>〒</a:t>
            </a:r>
            <a:r>
              <a:rPr lang="en-US" altLang="zh-TW" sz="900" dirty="0" smtClean="0">
                <a:latin typeface="+mn-ea"/>
              </a:rPr>
              <a:t>135-8614</a:t>
            </a:r>
            <a:r>
              <a:rPr lang="zh-TW" altLang="en-US" sz="900" dirty="0" smtClean="0">
                <a:latin typeface="+mn-ea"/>
              </a:rPr>
              <a:t>　東京都江東区豊洲</a:t>
            </a:r>
            <a:r>
              <a:rPr lang="en-US" altLang="zh-TW" sz="900" dirty="0" smtClean="0">
                <a:latin typeface="+mn-ea"/>
              </a:rPr>
              <a:t>2-4-9</a:t>
            </a:r>
            <a:endParaRPr lang="en-US" altLang="ja-JP" sz="900" dirty="0">
              <a:latin typeface="+mn-ea"/>
              <a:cs typeface="Meiryo UI" pitchFamily="50" charset="-128"/>
            </a:endParaRPr>
          </a:p>
          <a:p>
            <a:r>
              <a:rPr lang="ja-JP" altLang="en-US" sz="1000" dirty="0">
                <a:latin typeface="Meiryo UI" pitchFamily="50" charset="-128"/>
                <a:ea typeface="Meiryo UI" pitchFamily="50" charset="-128"/>
                <a:cs typeface="Meiryo UI" pitchFamily="50" charset="-128"/>
              </a:rPr>
              <a:t>カゴメ株式会社</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無料</a:t>
            </a:r>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hlinkClick r:id="rId2"/>
              </a:rPr>
              <a:t>http://www.kagome.co.jp/campaign/omusuta2019/</a:t>
            </a:r>
            <a:r>
              <a:rPr lang="ja-JP" altLang="en-US" sz="1000" dirty="0">
                <a:latin typeface="Meiryo UI" pitchFamily="50" charset="-128"/>
                <a:ea typeface="Meiryo UI" pitchFamily="50" charset="-128"/>
                <a:cs typeface="Meiryo UI" pitchFamily="50" charset="-128"/>
              </a:rPr>
              <a:t>　</a:t>
            </a:r>
            <a:endParaRPr lang="en-US" altLang="ja-JP" sz="1000" dirty="0">
              <a:solidFill>
                <a:srgbClr val="FF0000"/>
              </a:solidFill>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カゴメオムライススタジアム事務局</a:t>
            </a:r>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TEL</a:t>
            </a:r>
            <a:r>
              <a:rPr lang="ja-JP" altLang="en-US"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03-3543-7181</a:t>
            </a:r>
          </a:p>
          <a:p>
            <a:r>
              <a:rPr lang="ja-JP" altLang="en-US" sz="1000" dirty="0" smtClean="0">
                <a:latin typeface="Meiryo UI" pitchFamily="50" charset="-128"/>
                <a:ea typeface="Meiryo UI" pitchFamily="50" charset="-128"/>
                <a:cs typeface="Meiryo UI" pitchFamily="50" charset="-128"/>
              </a:rPr>
              <a:t>開局</a:t>
            </a:r>
            <a:r>
              <a:rPr lang="ja-JP" altLang="en-US" sz="1000" dirty="0">
                <a:latin typeface="Meiryo UI" pitchFamily="50" charset="-128"/>
                <a:ea typeface="Meiryo UI" pitchFamily="50" charset="-128"/>
                <a:cs typeface="Meiryo UI" pitchFamily="50" charset="-128"/>
              </a:rPr>
              <a:t>期間：</a:t>
            </a:r>
            <a:r>
              <a:rPr lang="en-US" altLang="ja-JP" sz="1000" dirty="0">
                <a:latin typeface="Meiryo UI" pitchFamily="50" charset="-128"/>
                <a:ea typeface="Meiryo UI" pitchFamily="50" charset="-128"/>
                <a:cs typeface="Meiryo UI" pitchFamily="50" charset="-128"/>
              </a:rPr>
              <a:t>2018</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10</a:t>
            </a:r>
            <a:r>
              <a:rPr lang="ja-JP" altLang="en-US"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16</a:t>
            </a:r>
            <a:r>
              <a:rPr lang="ja-JP" altLang="en-US" sz="1000" dirty="0">
                <a:latin typeface="Meiryo UI" pitchFamily="50" charset="-128"/>
                <a:ea typeface="Meiryo UI" pitchFamily="50" charset="-128"/>
                <a:cs typeface="Meiryo UI" pitchFamily="50" charset="-128"/>
              </a:rPr>
              <a:t>日</a:t>
            </a:r>
            <a:r>
              <a:rPr lang="ja-JP" altLang="en-US" sz="1000" dirty="0" smtClean="0">
                <a:latin typeface="Meiryo UI" pitchFamily="50" charset="-128"/>
                <a:ea typeface="Meiryo UI" pitchFamily="50" charset="-128"/>
                <a:cs typeface="Meiryo UI" pitchFamily="50" charset="-128"/>
              </a:rPr>
              <a:t>（火）</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2019</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5</a:t>
            </a:r>
            <a:r>
              <a:rPr lang="ja-JP" altLang="en-US"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31</a:t>
            </a:r>
            <a:r>
              <a:rPr lang="ja-JP" altLang="en-US" sz="1000" dirty="0">
                <a:latin typeface="Meiryo UI" pitchFamily="50" charset="-128"/>
                <a:ea typeface="Meiryo UI" pitchFamily="50" charset="-128"/>
                <a:cs typeface="Meiryo UI" pitchFamily="50" charset="-128"/>
              </a:rPr>
              <a:t>日（金）</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土日祝日・年末年始除く</a:t>
            </a:r>
            <a:r>
              <a:rPr lang="en-US" altLang="ja-JP" sz="1000" dirty="0">
                <a:latin typeface="Meiryo UI" pitchFamily="50" charset="-128"/>
                <a:ea typeface="Meiryo UI" pitchFamily="50" charset="-128"/>
                <a:cs typeface="Meiryo UI" pitchFamily="50" charset="-128"/>
              </a:rPr>
              <a:t>10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17</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a:t>
            </a:r>
            <a:r>
              <a:rPr lang="ja-JP" altLang="en-US" sz="1000" dirty="0">
                <a:latin typeface="Meiryo UI" pitchFamily="50" charset="-128"/>
                <a:ea typeface="Meiryo UI" pitchFamily="50" charset="-128"/>
                <a:cs typeface="Meiryo UI" pitchFamily="50" charset="-128"/>
              </a:rPr>
              <a:t>　　　</a:t>
            </a:r>
            <a:r>
              <a:rPr lang="ja-JP" altLang="en-US" sz="800" dirty="0">
                <a:latin typeface="Meiryo UI" pitchFamily="50" charset="-128"/>
                <a:ea typeface="Meiryo UI" pitchFamily="50" charset="-128"/>
                <a:cs typeface="Meiryo UI" pitchFamily="50" charset="-128"/>
              </a:rPr>
              <a:t>（年末年始</a:t>
            </a:r>
            <a:r>
              <a:rPr lang="en-US" altLang="ja-JP" sz="800" dirty="0">
                <a:latin typeface="Meiryo UI" pitchFamily="50" charset="-128"/>
                <a:ea typeface="Meiryo UI" pitchFamily="50" charset="-128"/>
                <a:cs typeface="Meiryo UI" pitchFamily="50" charset="-128"/>
              </a:rPr>
              <a:t>2018</a:t>
            </a:r>
            <a:r>
              <a:rPr lang="ja-JP" altLang="en-US" sz="800" dirty="0">
                <a:latin typeface="Meiryo UI" pitchFamily="50" charset="-128"/>
                <a:ea typeface="Meiryo UI" pitchFamily="50" charset="-128"/>
                <a:cs typeface="Meiryo UI" pitchFamily="50" charset="-128"/>
              </a:rPr>
              <a:t>年</a:t>
            </a:r>
            <a:r>
              <a:rPr lang="en-US" altLang="ja-JP" sz="800" dirty="0">
                <a:latin typeface="Meiryo UI" pitchFamily="50" charset="-128"/>
                <a:ea typeface="Meiryo UI" pitchFamily="50" charset="-128"/>
                <a:cs typeface="Meiryo UI" pitchFamily="50" charset="-128"/>
              </a:rPr>
              <a:t>12</a:t>
            </a:r>
            <a:r>
              <a:rPr lang="ja-JP" altLang="en-US" sz="800" dirty="0">
                <a:latin typeface="Meiryo UI" pitchFamily="50" charset="-128"/>
                <a:ea typeface="Meiryo UI" pitchFamily="50" charset="-128"/>
                <a:cs typeface="Meiryo UI" pitchFamily="50" charset="-128"/>
              </a:rPr>
              <a:t>月</a:t>
            </a:r>
            <a:r>
              <a:rPr lang="en-US" altLang="ja-JP" sz="800" dirty="0">
                <a:latin typeface="Meiryo UI" pitchFamily="50" charset="-128"/>
                <a:ea typeface="Meiryo UI" pitchFamily="50" charset="-128"/>
                <a:cs typeface="Meiryo UI" pitchFamily="50" charset="-128"/>
              </a:rPr>
              <a:t>24</a:t>
            </a:r>
            <a:r>
              <a:rPr lang="ja-JP" altLang="en-US" sz="800" dirty="0" smtClean="0">
                <a:latin typeface="Meiryo UI" pitchFamily="50" charset="-128"/>
                <a:ea typeface="Meiryo UI" pitchFamily="50" charset="-128"/>
                <a:cs typeface="Meiryo UI" pitchFamily="50" charset="-128"/>
              </a:rPr>
              <a:t>日</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a:t>
            </a:r>
            <a:r>
              <a:rPr lang="en-US" altLang="ja-JP" sz="800" dirty="0">
                <a:latin typeface="Meiryo UI" pitchFamily="50" charset="-128"/>
                <a:ea typeface="Meiryo UI" pitchFamily="50" charset="-128"/>
                <a:cs typeface="Meiryo UI" pitchFamily="50" charset="-128"/>
              </a:rPr>
              <a:t>2019</a:t>
            </a:r>
            <a:r>
              <a:rPr lang="ja-JP" altLang="en-US" sz="800" dirty="0">
                <a:latin typeface="Meiryo UI" pitchFamily="50" charset="-128"/>
                <a:ea typeface="Meiryo UI" pitchFamily="50" charset="-128"/>
                <a:cs typeface="Meiryo UI" pitchFamily="50" charset="-128"/>
              </a:rPr>
              <a:t>年</a:t>
            </a:r>
            <a:r>
              <a:rPr lang="en-US" altLang="ja-JP" sz="800" dirty="0">
                <a:latin typeface="Meiryo UI" pitchFamily="50" charset="-128"/>
                <a:ea typeface="Meiryo UI" pitchFamily="50" charset="-128"/>
                <a:cs typeface="Meiryo UI" pitchFamily="50" charset="-128"/>
              </a:rPr>
              <a:t>1</a:t>
            </a:r>
            <a:r>
              <a:rPr lang="ja-JP" altLang="en-US" sz="800" dirty="0">
                <a:latin typeface="Meiryo UI" pitchFamily="50" charset="-128"/>
                <a:ea typeface="Meiryo UI" pitchFamily="50" charset="-128"/>
                <a:cs typeface="Meiryo UI" pitchFamily="50" charset="-128"/>
              </a:rPr>
              <a:t>月</a:t>
            </a:r>
            <a:r>
              <a:rPr lang="en-US" altLang="ja-JP" sz="800" dirty="0">
                <a:latin typeface="Meiryo UI" pitchFamily="50" charset="-128"/>
                <a:ea typeface="Meiryo UI" pitchFamily="50" charset="-128"/>
                <a:cs typeface="Meiryo UI" pitchFamily="50" charset="-128"/>
              </a:rPr>
              <a:t>7</a:t>
            </a:r>
            <a:r>
              <a:rPr lang="ja-JP" altLang="en-US" sz="800" dirty="0" smtClean="0">
                <a:latin typeface="Meiryo UI" pitchFamily="50" charset="-128"/>
                <a:ea typeface="Meiryo UI" pitchFamily="50" charset="-128"/>
                <a:cs typeface="Meiryo UI" pitchFamily="50" charset="-128"/>
              </a:rPr>
              <a:t>日</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a:t>
            </a:r>
            <a:endParaRPr lang="en-US" altLang="ja-JP" sz="800" dirty="0">
              <a:latin typeface="Meiryo UI" pitchFamily="50" charset="-128"/>
              <a:ea typeface="Meiryo UI" pitchFamily="50" charset="-128"/>
              <a:cs typeface="Meiryo UI" pitchFamily="50" charset="-128"/>
            </a:endParaRPr>
          </a:p>
        </p:txBody>
      </p:sp>
      <p:sp>
        <p:nvSpPr>
          <p:cNvPr id="8" name="正方形/長方形 7"/>
          <p:cNvSpPr/>
          <p:nvPr/>
        </p:nvSpPr>
        <p:spPr>
          <a:xfrm>
            <a:off x="1403921" y="7642194"/>
            <a:ext cx="627079" cy="1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bg1"/>
                </a:solidFill>
                <a:latin typeface="Meiryo UI" pitchFamily="50" charset="-128"/>
                <a:ea typeface="Meiryo UI" pitchFamily="50" charset="-128"/>
                <a:cs typeface="Meiryo UI" pitchFamily="50" charset="-128"/>
              </a:rPr>
              <a:t>地方大会</a:t>
            </a:r>
            <a:endParaRPr kumimoji="1" lang="ja-JP" altLang="en-US" sz="600" dirty="0">
              <a:solidFill>
                <a:schemeClr val="bg1"/>
              </a:solidFill>
              <a:latin typeface="Meiryo UI" pitchFamily="50" charset="-128"/>
              <a:ea typeface="Meiryo UI" pitchFamily="50" charset="-128"/>
              <a:cs typeface="Meiryo UI" pitchFamily="50" charset="-128"/>
            </a:endParaRPr>
          </a:p>
        </p:txBody>
      </p:sp>
      <p:sp>
        <p:nvSpPr>
          <p:cNvPr id="9" name="正方形/長方形 8"/>
          <p:cNvSpPr/>
          <p:nvPr/>
        </p:nvSpPr>
        <p:spPr>
          <a:xfrm>
            <a:off x="1403921" y="7776616"/>
            <a:ext cx="627079" cy="31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bg1"/>
                </a:solidFill>
                <a:latin typeface="Meiryo UI" pitchFamily="50" charset="-128"/>
                <a:ea typeface="Meiryo UI" pitchFamily="50" charset="-128"/>
                <a:cs typeface="Meiryo UI" pitchFamily="50" charset="-128"/>
              </a:rPr>
              <a:t>全国大会</a:t>
            </a:r>
          </a:p>
        </p:txBody>
      </p:sp>
      <p:sp>
        <p:nvSpPr>
          <p:cNvPr id="15" name="テキスト ボックス 14"/>
          <p:cNvSpPr txBox="1"/>
          <p:nvPr/>
        </p:nvSpPr>
        <p:spPr>
          <a:xfrm>
            <a:off x="180975" y="595342"/>
            <a:ext cx="875561"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スケジュール</a:t>
            </a:r>
          </a:p>
        </p:txBody>
      </p:sp>
      <p:sp>
        <p:nvSpPr>
          <p:cNvPr id="16" name="正方形/長方形 15"/>
          <p:cNvSpPr/>
          <p:nvPr/>
        </p:nvSpPr>
        <p:spPr>
          <a:xfrm>
            <a:off x="309747" y="1144984"/>
            <a:ext cx="1655762"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エントリー開始</a:t>
            </a:r>
          </a:p>
        </p:txBody>
      </p:sp>
      <p:sp>
        <p:nvSpPr>
          <p:cNvPr id="17" name="テキスト ボックス 16"/>
          <p:cNvSpPr txBox="1"/>
          <p:nvPr/>
        </p:nvSpPr>
        <p:spPr>
          <a:xfrm>
            <a:off x="1966328" y="1162042"/>
            <a:ext cx="1050288" cy="230832"/>
          </a:xfrm>
          <a:prstGeom prst="rect">
            <a:avLst/>
          </a:prstGeom>
          <a:noFill/>
        </p:spPr>
        <p:txBody>
          <a:bodyPr wrap="none" rtlCol="0">
            <a:spAutoFit/>
          </a:bodyPr>
          <a:lstStyle/>
          <a:p>
            <a:r>
              <a:rPr lang="en-US" altLang="ja-JP" sz="900" dirty="0">
                <a:latin typeface="Meiryo UI" pitchFamily="50" charset="-128"/>
                <a:ea typeface="Meiryo UI" pitchFamily="50" charset="-128"/>
                <a:cs typeface="Meiryo UI" pitchFamily="50" charset="-128"/>
              </a:rPr>
              <a:t>10</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16</a:t>
            </a:r>
            <a:r>
              <a:rPr kumimoji="1" lang="ja-JP" altLang="en-US" sz="900" dirty="0">
                <a:latin typeface="Meiryo UI" pitchFamily="50" charset="-128"/>
                <a:ea typeface="Meiryo UI" pitchFamily="50" charset="-128"/>
                <a:cs typeface="Meiryo UI" pitchFamily="50" charset="-128"/>
              </a:rPr>
              <a:t>日（火）</a:t>
            </a:r>
          </a:p>
        </p:txBody>
      </p:sp>
      <p:sp>
        <p:nvSpPr>
          <p:cNvPr id="18" name="正方形/長方形 17"/>
          <p:cNvSpPr/>
          <p:nvPr/>
        </p:nvSpPr>
        <p:spPr>
          <a:xfrm>
            <a:off x="309747" y="1859359"/>
            <a:ext cx="1655762"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エントリー締切</a:t>
            </a:r>
          </a:p>
        </p:txBody>
      </p:sp>
      <p:sp>
        <p:nvSpPr>
          <p:cNvPr id="19" name="テキスト ボックス 18"/>
          <p:cNvSpPr txBox="1"/>
          <p:nvPr/>
        </p:nvSpPr>
        <p:spPr>
          <a:xfrm>
            <a:off x="1966328" y="1876417"/>
            <a:ext cx="1208985" cy="230832"/>
          </a:xfrm>
          <a:prstGeom prst="rect">
            <a:avLst/>
          </a:prstGeom>
          <a:noFill/>
        </p:spPr>
        <p:txBody>
          <a:bodyPr wrap="none" rtlCol="0">
            <a:spAutoFit/>
          </a:bodyPr>
          <a:lstStyle/>
          <a:p>
            <a:r>
              <a:rPr lang="en-US" altLang="ja-JP" sz="900" dirty="0">
                <a:latin typeface="Meiryo UI" pitchFamily="50" charset="-128"/>
                <a:ea typeface="Meiryo UI" pitchFamily="50" charset="-128"/>
                <a:cs typeface="Meiryo UI" pitchFamily="50" charset="-128"/>
              </a:rPr>
              <a:t>1</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16</a:t>
            </a:r>
            <a:r>
              <a:rPr kumimoji="1" lang="ja-JP" altLang="en-US" sz="900" dirty="0">
                <a:latin typeface="Meiryo UI" pitchFamily="50" charset="-128"/>
                <a:ea typeface="Meiryo UI" pitchFamily="50" charset="-128"/>
                <a:cs typeface="Meiryo UI" pitchFamily="50" charset="-128"/>
              </a:rPr>
              <a:t>日（水）必着</a:t>
            </a:r>
          </a:p>
        </p:txBody>
      </p:sp>
      <p:sp>
        <p:nvSpPr>
          <p:cNvPr id="20" name="正方形/長方形 19"/>
          <p:cNvSpPr/>
          <p:nvPr/>
        </p:nvSpPr>
        <p:spPr>
          <a:xfrm>
            <a:off x="309747" y="2545159"/>
            <a:ext cx="1655762"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書類選考</a:t>
            </a:r>
          </a:p>
        </p:txBody>
      </p:sp>
      <p:sp>
        <p:nvSpPr>
          <p:cNvPr id="21" name="テキスト ボックス 20"/>
          <p:cNvSpPr txBox="1"/>
          <p:nvPr/>
        </p:nvSpPr>
        <p:spPr>
          <a:xfrm>
            <a:off x="1966328" y="2562217"/>
            <a:ext cx="1887055" cy="230832"/>
          </a:xfrm>
          <a:prstGeom prst="rect">
            <a:avLst/>
          </a:prstGeom>
          <a:noFill/>
        </p:spPr>
        <p:txBody>
          <a:bodyPr wrap="none" rtlCol="0">
            <a:spAutoFit/>
          </a:bodyPr>
          <a:lstStyle/>
          <a:p>
            <a:r>
              <a:rPr lang="en-US" altLang="ja-JP" sz="900" dirty="0">
                <a:latin typeface="Meiryo UI" pitchFamily="50" charset="-128"/>
                <a:ea typeface="Meiryo UI" pitchFamily="50" charset="-128"/>
                <a:cs typeface="Meiryo UI" pitchFamily="50" charset="-128"/>
              </a:rPr>
              <a:t>1</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17</a:t>
            </a:r>
            <a:r>
              <a:rPr kumimoji="1" lang="ja-JP" altLang="en-US" sz="900" dirty="0">
                <a:latin typeface="Meiryo UI" pitchFamily="50" charset="-128"/>
                <a:ea typeface="Meiryo UI" pitchFamily="50" charset="-128"/>
                <a:cs typeface="Meiryo UI" pitchFamily="50" charset="-128"/>
              </a:rPr>
              <a:t>日（木）～</a:t>
            </a:r>
            <a:r>
              <a:rPr lang="en-US" altLang="ja-JP" sz="900" dirty="0">
                <a:latin typeface="Meiryo UI" pitchFamily="50" charset="-128"/>
                <a:ea typeface="Meiryo UI" pitchFamily="50" charset="-128"/>
                <a:cs typeface="Meiryo UI" pitchFamily="50" charset="-128"/>
              </a:rPr>
              <a:t>2</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12</a:t>
            </a:r>
            <a:r>
              <a:rPr kumimoji="1" lang="ja-JP" altLang="en-US" sz="900" dirty="0">
                <a:latin typeface="Meiryo UI" pitchFamily="50" charset="-128"/>
                <a:ea typeface="Meiryo UI" pitchFamily="50" charset="-128"/>
                <a:cs typeface="Meiryo UI" pitchFamily="50" charset="-128"/>
              </a:rPr>
              <a:t>日（火）</a:t>
            </a:r>
          </a:p>
        </p:txBody>
      </p:sp>
      <p:sp>
        <p:nvSpPr>
          <p:cNvPr id="22" name="正方形/長方形 21"/>
          <p:cNvSpPr/>
          <p:nvPr/>
        </p:nvSpPr>
        <p:spPr>
          <a:xfrm>
            <a:off x="309747" y="3164284"/>
            <a:ext cx="1655762"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当落通知案内</a:t>
            </a:r>
          </a:p>
        </p:txBody>
      </p:sp>
      <p:sp>
        <p:nvSpPr>
          <p:cNvPr id="23" name="テキスト ボックス 22"/>
          <p:cNvSpPr txBox="1"/>
          <p:nvPr/>
        </p:nvSpPr>
        <p:spPr>
          <a:xfrm>
            <a:off x="1966328" y="3181342"/>
            <a:ext cx="1887055" cy="230832"/>
          </a:xfrm>
          <a:prstGeom prst="rect">
            <a:avLst/>
          </a:prstGeom>
          <a:noFill/>
        </p:spPr>
        <p:txBody>
          <a:bodyPr wrap="none" rtlCol="0">
            <a:spAutoFit/>
          </a:bodyPr>
          <a:lstStyle/>
          <a:p>
            <a:r>
              <a:rPr lang="en-US" altLang="ja-JP" sz="900" dirty="0">
                <a:latin typeface="Meiryo UI" pitchFamily="50" charset="-128"/>
                <a:ea typeface="Meiryo UI" pitchFamily="50" charset="-128"/>
                <a:cs typeface="Meiryo UI" pitchFamily="50" charset="-128"/>
              </a:rPr>
              <a:t>2</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13</a:t>
            </a:r>
            <a:r>
              <a:rPr kumimoji="1" lang="ja-JP" altLang="en-US" sz="900" dirty="0">
                <a:latin typeface="Meiryo UI" pitchFamily="50" charset="-128"/>
                <a:ea typeface="Meiryo UI" pitchFamily="50" charset="-128"/>
                <a:cs typeface="Meiryo UI" pitchFamily="50" charset="-128"/>
              </a:rPr>
              <a:t>日（水）～</a:t>
            </a:r>
            <a:r>
              <a:rPr lang="en-US" altLang="ja-JP" sz="900" dirty="0">
                <a:latin typeface="Meiryo UI" pitchFamily="50" charset="-128"/>
                <a:ea typeface="Meiryo UI" pitchFamily="50" charset="-128"/>
                <a:cs typeface="Meiryo UI" pitchFamily="50" charset="-128"/>
              </a:rPr>
              <a:t>2</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22</a:t>
            </a:r>
            <a:r>
              <a:rPr kumimoji="1" lang="ja-JP" altLang="en-US" sz="900" dirty="0">
                <a:latin typeface="Meiryo UI" pitchFamily="50" charset="-128"/>
                <a:ea typeface="Meiryo UI" pitchFamily="50" charset="-128"/>
                <a:cs typeface="Meiryo UI" pitchFamily="50" charset="-128"/>
              </a:rPr>
              <a:t>日（金）</a:t>
            </a:r>
          </a:p>
        </p:txBody>
      </p:sp>
      <p:sp>
        <p:nvSpPr>
          <p:cNvPr id="24" name="正方形/長方形 23"/>
          <p:cNvSpPr/>
          <p:nvPr/>
        </p:nvSpPr>
        <p:spPr>
          <a:xfrm>
            <a:off x="309747" y="3811984"/>
            <a:ext cx="1655762"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地方大会</a:t>
            </a:r>
          </a:p>
        </p:txBody>
      </p:sp>
      <p:sp>
        <p:nvSpPr>
          <p:cNvPr id="25" name="テキスト ボックス 24"/>
          <p:cNvSpPr txBox="1"/>
          <p:nvPr/>
        </p:nvSpPr>
        <p:spPr>
          <a:xfrm>
            <a:off x="1966328" y="3816176"/>
            <a:ext cx="1887055" cy="230832"/>
          </a:xfrm>
          <a:prstGeom prst="rect">
            <a:avLst/>
          </a:prstGeom>
          <a:noFill/>
        </p:spPr>
        <p:txBody>
          <a:bodyPr wrap="none" rtlCol="0">
            <a:spAutoFit/>
          </a:bodyPr>
          <a:lstStyle/>
          <a:p>
            <a:r>
              <a:rPr lang="en-US" altLang="ja-JP" sz="900" dirty="0">
                <a:latin typeface="Meiryo UI" pitchFamily="50" charset="-128"/>
                <a:ea typeface="Meiryo UI" pitchFamily="50" charset="-128"/>
                <a:cs typeface="Meiryo UI" pitchFamily="50" charset="-128"/>
              </a:rPr>
              <a:t>3</a:t>
            </a:r>
            <a:r>
              <a:rPr kumimoji="1" lang="ja-JP" altLang="en-US" sz="900" dirty="0">
                <a:latin typeface="Meiryo UI" pitchFamily="50" charset="-128"/>
                <a:ea typeface="Meiryo UI" pitchFamily="50" charset="-128"/>
                <a:cs typeface="Meiryo UI" pitchFamily="50" charset="-128"/>
              </a:rPr>
              <a:t>月</a:t>
            </a:r>
            <a:r>
              <a:rPr kumimoji="1" lang="en-US" altLang="ja-JP" sz="900" dirty="0">
                <a:latin typeface="Meiryo UI" pitchFamily="50" charset="-128"/>
                <a:ea typeface="Meiryo UI" pitchFamily="50" charset="-128"/>
                <a:cs typeface="Meiryo UI" pitchFamily="50" charset="-128"/>
              </a:rPr>
              <a:t>11</a:t>
            </a:r>
            <a:r>
              <a:rPr kumimoji="1" lang="ja-JP" altLang="en-US" sz="900" dirty="0">
                <a:latin typeface="Meiryo UI" pitchFamily="50" charset="-128"/>
                <a:ea typeface="Meiryo UI" pitchFamily="50" charset="-128"/>
                <a:cs typeface="Meiryo UI" pitchFamily="50" charset="-128"/>
              </a:rPr>
              <a:t>日</a:t>
            </a:r>
            <a:r>
              <a:rPr kumimoji="1" lang="ja-JP" altLang="en-US" sz="900" dirty="0" smtClean="0">
                <a:latin typeface="Meiryo UI" pitchFamily="50" charset="-128"/>
                <a:ea typeface="Meiryo UI" pitchFamily="50" charset="-128"/>
                <a:cs typeface="Meiryo UI" pitchFamily="50" charset="-128"/>
              </a:rPr>
              <a:t>（月）</a:t>
            </a:r>
            <a:r>
              <a:rPr kumimoji="1" lang="ja-JP" altLang="en-US" sz="900" dirty="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3</a:t>
            </a:r>
            <a:r>
              <a:rPr lang="ja-JP" altLang="en-US" sz="900" dirty="0">
                <a:latin typeface="Meiryo UI" pitchFamily="50" charset="-128"/>
                <a:ea typeface="Meiryo UI" pitchFamily="50" charset="-128"/>
                <a:cs typeface="Meiryo UI" pitchFamily="50" charset="-128"/>
              </a:rPr>
              <a:t>月</a:t>
            </a:r>
            <a:r>
              <a:rPr lang="en-US" altLang="ja-JP" sz="900" dirty="0" smtClean="0">
                <a:latin typeface="Meiryo UI" pitchFamily="50" charset="-128"/>
                <a:ea typeface="Meiryo UI" pitchFamily="50" charset="-128"/>
                <a:cs typeface="Meiryo UI" pitchFamily="50" charset="-128"/>
              </a:rPr>
              <a:t>29</a:t>
            </a:r>
            <a:r>
              <a:rPr kumimoji="1" lang="ja-JP" altLang="en-US" sz="900" dirty="0" smtClean="0">
                <a:latin typeface="Meiryo UI" pitchFamily="50" charset="-128"/>
                <a:ea typeface="Meiryo UI" pitchFamily="50" charset="-128"/>
                <a:cs typeface="Meiryo UI" pitchFamily="50" charset="-128"/>
              </a:rPr>
              <a:t>日（金）</a:t>
            </a:r>
            <a:endParaRPr kumimoji="1" lang="ja-JP" altLang="en-US" sz="900" dirty="0">
              <a:latin typeface="Meiryo UI" pitchFamily="50" charset="-128"/>
              <a:ea typeface="Meiryo UI" pitchFamily="50" charset="-128"/>
              <a:cs typeface="Meiryo UI" pitchFamily="50" charset="-128"/>
            </a:endParaRPr>
          </a:p>
        </p:txBody>
      </p:sp>
      <p:sp>
        <p:nvSpPr>
          <p:cNvPr id="26" name="正方形/長方形 25"/>
          <p:cNvSpPr/>
          <p:nvPr/>
        </p:nvSpPr>
        <p:spPr>
          <a:xfrm>
            <a:off x="309747" y="4529360"/>
            <a:ext cx="1655762"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エリア代表店舗決定</a:t>
            </a:r>
          </a:p>
        </p:txBody>
      </p:sp>
      <p:sp>
        <p:nvSpPr>
          <p:cNvPr id="30" name="正方形/長方形 29"/>
          <p:cNvSpPr/>
          <p:nvPr/>
        </p:nvSpPr>
        <p:spPr>
          <a:xfrm>
            <a:off x="309747" y="5218311"/>
            <a:ext cx="1655762"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全国大会</a:t>
            </a:r>
          </a:p>
        </p:txBody>
      </p:sp>
      <p:sp>
        <p:nvSpPr>
          <p:cNvPr id="31" name="テキスト ボックス 30"/>
          <p:cNvSpPr txBox="1"/>
          <p:nvPr/>
        </p:nvSpPr>
        <p:spPr>
          <a:xfrm>
            <a:off x="1966328" y="5235369"/>
            <a:ext cx="1887055" cy="230832"/>
          </a:xfrm>
          <a:prstGeom prst="rect">
            <a:avLst/>
          </a:prstGeom>
          <a:noFill/>
        </p:spPr>
        <p:txBody>
          <a:bodyPr wrap="none" rtlCol="0">
            <a:spAutoFit/>
          </a:bodyPr>
          <a:lstStyle/>
          <a:p>
            <a:r>
              <a:rPr kumimoji="1" lang="en-US" altLang="ja-JP" sz="900" dirty="0">
                <a:latin typeface="Meiryo UI" pitchFamily="50" charset="-128"/>
                <a:ea typeface="Meiryo UI" pitchFamily="50" charset="-128"/>
                <a:cs typeface="Meiryo UI" pitchFamily="50" charset="-128"/>
              </a:rPr>
              <a:t>5</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17</a:t>
            </a:r>
            <a:r>
              <a:rPr kumimoji="1" lang="ja-JP" altLang="en-US" sz="900" dirty="0">
                <a:latin typeface="Meiryo UI" pitchFamily="50" charset="-128"/>
                <a:ea typeface="Meiryo UI" pitchFamily="50" charset="-128"/>
                <a:cs typeface="Meiryo UI" pitchFamily="50" charset="-128"/>
              </a:rPr>
              <a:t>日（金）～</a:t>
            </a:r>
            <a:r>
              <a:rPr kumimoji="1" lang="en-US" altLang="ja-JP" sz="900" dirty="0">
                <a:latin typeface="Meiryo UI" pitchFamily="50" charset="-128"/>
                <a:ea typeface="Meiryo UI" pitchFamily="50" charset="-128"/>
                <a:cs typeface="Meiryo UI" pitchFamily="50" charset="-128"/>
              </a:rPr>
              <a:t>5</a:t>
            </a:r>
            <a:r>
              <a:rPr kumimoji="1" lang="ja-JP" altLang="en-US" sz="900" dirty="0">
                <a:latin typeface="Meiryo UI" pitchFamily="50" charset="-128"/>
                <a:ea typeface="Meiryo UI" pitchFamily="50" charset="-128"/>
                <a:cs typeface="Meiryo UI" pitchFamily="50" charset="-128"/>
              </a:rPr>
              <a:t>月</a:t>
            </a:r>
            <a:r>
              <a:rPr lang="en-US" altLang="ja-JP" sz="900" dirty="0">
                <a:latin typeface="Meiryo UI" pitchFamily="50" charset="-128"/>
                <a:ea typeface="Meiryo UI" pitchFamily="50" charset="-128"/>
                <a:cs typeface="Meiryo UI" pitchFamily="50" charset="-128"/>
              </a:rPr>
              <a:t>19</a:t>
            </a:r>
            <a:r>
              <a:rPr kumimoji="1" lang="ja-JP" altLang="en-US" sz="900" dirty="0">
                <a:latin typeface="Meiryo UI" pitchFamily="50" charset="-128"/>
                <a:ea typeface="Meiryo UI" pitchFamily="50" charset="-128"/>
                <a:cs typeface="Meiryo UI" pitchFamily="50" charset="-128"/>
              </a:rPr>
              <a:t>日（日）</a:t>
            </a:r>
            <a:endParaRPr kumimoji="1" lang="en-US" altLang="ja-JP" sz="900" dirty="0">
              <a:latin typeface="Meiryo UI" pitchFamily="50" charset="-128"/>
              <a:ea typeface="Meiryo UI" pitchFamily="50" charset="-128"/>
              <a:cs typeface="Meiryo UI" pitchFamily="50" charset="-128"/>
            </a:endParaRPr>
          </a:p>
        </p:txBody>
      </p:sp>
      <p:sp>
        <p:nvSpPr>
          <p:cNvPr id="32" name="正方形/長方形 31"/>
          <p:cNvSpPr/>
          <p:nvPr/>
        </p:nvSpPr>
        <p:spPr>
          <a:xfrm>
            <a:off x="309747" y="5940383"/>
            <a:ext cx="1655762"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グランプリ決定（表彰式）</a:t>
            </a:r>
          </a:p>
        </p:txBody>
      </p:sp>
      <p:sp>
        <p:nvSpPr>
          <p:cNvPr id="33" name="テキスト ボックス 32"/>
          <p:cNvSpPr txBox="1"/>
          <p:nvPr/>
        </p:nvSpPr>
        <p:spPr>
          <a:xfrm>
            <a:off x="1966328" y="5938391"/>
            <a:ext cx="978153" cy="230832"/>
          </a:xfrm>
          <a:prstGeom prst="rect">
            <a:avLst/>
          </a:prstGeom>
          <a:noFill/>
        </p:spPr>
        <p:txBody>
          <a:bodyPr wrap="none" rtlCol="0">
            <a:spAutoFit/>
          </a:bodyPr>
          <a:lstStyle/>
          <a:p>
            <a:r>
              <a:rPr kumimoji="1" lang="en-US" altLang="ja-JP" sz="900" dirty="0">
                <a:latin typeface="Meiryo UI" pitchFamily="50" charset="-128"/>
                <a:ea typeface="Meiryo UI" pitchFamily="50" charset="-128"/>
                <a:cs typeface="Meiryo UI" pitchFamily="50" charset="-128"/>
              </a:rPr>
              <a:t>5</a:t>
            </a:r>
            <a:r>
              <a:rPr kumimoji="1" lang="ja-JP" altLang="en-US" sz="900" dirty="0">
                <a:latin typeface="Meiryo UI" pitchFamily="50" charset="-128"/>
                <a:ea typeface="Meiryo UI" pitchFamily="50" charset="-128"/>
                <a:cs typeface="Meiryo UI" pitchFamily="50" charset="-128"/>
              </a:rPr>
              <a:t>月</a:t>
            </a:r>
            <a:r>
              <a:rPr kumimoji="1" lang="en-US" altLang="ja-JP" sz="900" dirty="0">
                <a:latin typeface="Meiryo UI" pitchFamily="50" charset="-128"/>
                <a:ea typeface="Meiryo UI" pitchFamily="50" charset="-128"/>
                <a:cs typeface="Meiryo UI" pitchFamily="50" charset="-128"/>
              </a:rPr>
              <a:t>19</a:t>
            </a:r>
            <a:r>
              <a:rPr kumimoji="1" lang="ja-JP" altLang="en-US" sz="900" dirty="0">
                <a:latin typeface="Meiryo UI" pitchFamily="50" charset="-128"/>
                <a:ea typeface="Meiryo UI" pitchFamily="50" charset="-128"/>
                <a:cs typeface="Meiryo UI" pitchFamily="50" charset="-128"/>
              </a:rPr>
              <a:t>日（日）</a:t>
            </a:r>
          </a:p>
        </p:txBody>
      </p:sp>
      <p:sp>
        <p:nvSpPr>
          <p:cNvPr id="34" name="二等辺三角形 33"/>
          <p:cNvSpPr/>
          <p:nvPr/>
        </p:nvSpPr>
        <p:spPr>
          <a:xfrm rot="10800000">
            <a:off x="1027901" y="1556066"/>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5" name="二等辺三角形 34"/>
          <p:cNvSpPr/>
          <p:nvPr/>
        </p:nvSpPr>
        <p:spPr>
          <a:xfrm rot="10800000">
            <a:off x="1027901" y="2251391"/>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6" name="二等辺三角形 35"/>
          <p:cNvSpPr/>
          <p:nvPr/>
        </p:nvSpPr>
        <p:spPr>
          <a:xfrm rot="10800000">
            <a:off x="1027901" y="2880041"/>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7" name="二等辺三角形 36"/>
          <p:cNvSpPr/>
          <p:nvPr/>
        </p:nvSpPr>
        <p:spPr>
          <a:xfrm rot="10800000">
            <a:off x="1027901" y="3546791"/>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8" name="二等辺三角形 37"/>
          <p:cNvSpPr/>
          <p:nvPr/>
        </p:nvSpPr>
        <p:spPr>
          <a:xfrm rot="10800000">
            <a:off x="1027901" y="4223066"/>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9" name="二等辺三角形 38"/>
          <p:cNvSpPr/>
          <p:nvPr/>
        </p:nvSpPr>
        <p:spPr>
          <a:xfrm rot="10800000">
            <a:off x="1027901" y="4937441"/>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41" name="二等辺三角形 40"/>
          <p:cNvSpPr/>
          <p:nvPr/>
        </p:nvSpPr>
        <p:spPr>
          <a:xfrm rot="10800000">
            <a:off x="1027901" y="5650359"/>
            <a:ext cx="219453" cy="1891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42" name="テキスト ボックス 41"/>
          <p:cNvSpPr txBox="1"/>
          <p:nvPr/>
        </p:nvSpPr>
        <p:spPr>
          <a:xfrm>
            <a:off x="152013" y="898763"/>
            <a:ext cx="633507" cy="246221"/>
          </a:xfrm>
          <a:prstGeom prst="rect">
            <a:avLst/>
          </a:prstGeom>
          <a:noFill/>
        </p:spPr>
        <p:txBody>
          <a:bodyPr wrap="none" rtlCol="0">
            <a:spAutoFit/>
          </a:bodyPr>
          <a:lstStyle/>
          <a:p>
            <a:r>
              <a:rPr lang="en-US" altLang="ja-JP" sz="1000" dirty="0">
                <a:latin typeface="Meiryo UI" pitchFamily="50" charset="-128"/>
                <a:ea typeface="Meiryo UI" pitchFamily="50" charset="-128"/>
                <a:cs typeface="Meiryo UI" pitchFamily="50" charset="-128"/>
              </a:rPr>
              <a:t>2018</a:t>
            </a:r>
            <a:r>
              <a:rPr kumimoji="1" lang="ja-JP" altLang="en-US" sz="1000" dirty="0">
                <a:latin typeface="Meiryo UI" pitchFamily="50" charset="-128"/>
                <a:ea typeface="Meiryo UI" pitchFamily="50" charset="-128"/>
                <a:cs typeface="Meiryo UI" pitchFamily="50" charset="-128"/>
              </a:rPr>
              <a:t>年</a:t>
            </a:r>
          </a:p>
        </p:txBody>
      </p:sp>
      <p:sp>
        <p:nvSpPr>
          <p:cNvPr id="44" name="テキスト ボックス 43"/>
          <p:cNvSpPr txBox="1"/>
          <p:nvPr/>
        </p:nvSpPr>
        <p:spPr>
          <a:xfrm>
            <a:off x="3704978" y="1144984"/>
            <a:ext cx="3350394" cy="307777"/>
          </a:xfrm>
          <a:prstGeom prst="rect">
            <a:avLst/>
          </a:prstGeom>
          <a:noFill/>
        </p:spPr>
        <p:txBody>
          <a:bodyPr wrap="square" rtlCol="0">
            <a:spAutoFit/>
          </a:bodyPr>
          <a:lstStyle/>
          <a:p>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出店応募要項</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（本紙）ご覧いただき、所定のエントリーシートに必要事項を</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記入し写真を貼付した上、当事務局に期日までに郵送してください。</a:t>
            </a:r>
            <a:endParaRPr lang="en-US" altLang="ja-JP" sz="700"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3704977" y="2545159"/>
            <a:ext cx="3387575" cy="312052"/>
          </a:xfrm>
          <a:prstGeom prst="rect">
            <a:avLst/>
          </a:prstGeom>
          <a:noFill/>
        </p:spPr>
        <p:txBody>
          <a:bodyPr wrap="square" lIns="95674" tIns="47837" rIns="95674" bIns="47837" rtlCol="0">
            <a:spAutoFit/>
          </a:bodyPr>
          <a:lstStyle/>
          <a:p>
            <a:r>
              <a:rPr lang="ja-JP" altLang="en-US" sz="700" dirty="0">
                <a:latin typeface="Meiryo UI" pitchFamily="50" charset="-128"/>
                <a:ea typeface="Meiryo UI" pitchFamily="50" charset="-128"/>
                <a:cs typeface="Meiryo UI" pitchFamily="50" charset="-128"/>
              </a:rPr>
              <a:t>応募していただいたエントリーシートに基づいて区分し、書類選考を実施します。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書類選考は事務局内で行います。</a:t>
            </a:r>
            <a:endParaRPr lang="en-US" altLang="ja-JP" sz="7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3704978" y="3203389"/>
            <a:ext cx="3350394" cy="307777"/>
          </a:xfrm>
          <a:prstGeom prst="rect">
            <a:avLst/>
          </a:prstGeom>
          <a:noFill/>
        </p:spPr>
        <p:txBody>
          <a:bodyPr wrap="square" rtlCol="0">
            <a:spAutoFit/>
          </a:bodyPr>
          <a:lstStyle/>
          <a:p>
            <a:r>
              <a:rPr lang="ja-JP" altLang="en-US" sz="700" dirty="0">
                <a:latin typeface="Meiryo UI" pitchFamily="50" charset="-128"/>
                <a:ea typeface="Meiryo UI" pitchFamily="50" charset="-128"/>
                <a:cs typeface="Meiryo UI" pitchFamily="50" charset="-128"/>
              </a:rPr>
              <a:t>ご応募いただきました全店舗様へ郵送もしくは電話でご連絡いたします。</a:t>
            </a:r>
            <a:endParaRPr lang="en-US" altLang="ja-JP" sz="700" strike="sngStrike" dirty="0">
              <a:latin typeface="Meiryo UI" pitchFamily="50" charset="-128"/>
              <a:ea typeface="Meiryo UI" pitchFamily="50" charset="-128"/>
              <a:cs typeface="Meiryo UI" pitchFamily="50" charset="-128"/>
            </a:endParaRPr>
          </a:p>
          <a:p>
            <a:r>
              <a:rPr lang="en-US" altLang="ja-JP" sz="700" dirty="0">
                <a:latin typeface="Meiryo UI" pitchFamily="50" charset="-128"/>
                <a:ea typeface="Meiryo UI" pitchFamily="50" charset="-128"/>
                <a:cs typeface="Meiryo UI" pitchFamily="50" charset="-128"/>
              </a:rPr>
              <a:t>2019</a:t>
            </a:r>
            <a:r>
              <a:rPr lang="ja-JP" altLang="en-US" sz="700" dirty="0">
                <a:latin typeface="Meiryo UI" pitchFamily="50" charset="-128"/>
                <a:ea typeface="Meiryo UI" pitchFamily="50" charset="-128"/>
                <a:cs typeface="Meiryo UI" pitchFamily="50" charset="-128"/>
              </a:rPr>
              <a:t>年</a:t>
            </a:r>
            <a:r>
              <a:rPr lang="en-US" altLang="ja-JP" sz="700" dirty="0">
                <a:latin typeface="Meiryo UI" pitchFamily="50" charset="-128"/>
                <a:ea typeface="Meiryo UI" pitchFamily="50" charset="-128"/>
                <a:cs typeface="Meiryo UI" pitchFamily="50" charset="-128"/>
              </a:rPr>
              <a:t>2</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22</a:t>
            </a:r>
            <a:r>
              <a:rPr lang="ja-JP" altLang="en-US" sz="700" dirty="0">
                <a:latin typeface="Meiryo UI" pitchFamily="50" charset="-128"/>
                <a:ea typeface="Meiryo UI" pitchFamily="50" charset="-128"/>
                <a:cs typeface="Meiryo UI" pitchFamily="50" charset="-128"/>
              </a:rPr>
              <a:t>日（金）までに通知が</a:t>
            </a:r>
            <a:r>
              <a:rPr lang="ja-JP" altLang="en-US" sz="700" dirty="0" smtClean="0">
                <a:latin typeface="Meiryo UI" pitchFamily="50" charset="-128"/>
                <a:ea typeface="Meiryo UI" pitchFamily="50" charset="-128"/>
                <a:cs typeface="Meiryo UI" pitchFamily="50" charset="-128"/>
              </a:rPr>
              <a:t>ない場合は、落選</a:t>
            </a:r>
            <a:r>
              <a:rPr lang="ja-JP" altLang="en-US" sz="700" dirty="0">
                <a:latin typeface="Meiryo UI" pitchFamily="50" charset="-128"/>
                <a:ea typeface="Meiryo UI" pitchFamily="50" charset="-128"/>
                <a:cs typeface="Meiryo UI" pitchFamily="50" charset="-128"/>
              </a:rPr>
              <a:t>とさせていただきます。</a:t>
            </a:r>
          </a:p>
        </p:txBody>
      </p:sp>
      <p:sp>
        <p:nvSpPr>
          <p:cNvPr id="47" name="正方形/長方形 46"/>
          <p:cNvSpPr/>
          <p:nvPr/>
        </p:nvSpPr>
        <p:spPr>
          <a:xfrm>
            <a:off x="3704978" y="3832726"/>
            <a:ext cx="3179185" cy="415498"/>
          </a:xfrm>
          <a:prstGeom prst="rect">
            <a:avLst/>
          </a:prstGeom>
        </p:spPr>
        <p:txBody>
          <a:bodyPr wrap="square">
            <a:spAutoFit/>
          </a:bodyPr>
          <a:lstStyle/>
          <a:p>
            <a:r>
              <a:rPr lang="ja-JP" altLang="en-US" sz="700" dirty="0">
                <a:latin typeface="Meiryo UI" pitchFamily="50" charset="-128"/>
                <a:ea typeface="Meiryo UI" pitchFamily="50" charset="-128"/>
                <a:cs typeface="Meiryo UI" pitchFamily="50" charset="-128"/>
              </a:rPr>
              <a:t>全国</a:t>
            </a:r>
            <a:r>
              <a:rPr lang="en-US" altLang="ja-JP" sz="700" dirty="0">
                <a:latin typeface="Meiryo UI" pitchFamily="50" charset="-128"/>
                <a:ea typeface="Meiryo UI" pitchFamily="50" charset="-128"/>
                <a:cs typeface="Meiryo UI" pitchFamily="50" charset="-128"/>
              </a:rPr>
              <a:t>9</a:t>
            </a:r>
            <a:r>
              <a:rPr lang="ja-JP" altLang="en-US" sz="700" dirty="0">
                <a:latin typeface="Meiryo UI" pitchFamily="50" charset="-128"/>
                <a:ea typeface="Meiryo UI" pitchFamily="50" charset="-128"/>
                <a:cs typeface="Meiryo UI" pitchFamily="50" charset="-128"/>
              </a:rPr>
              <a:t>エリアの代表を決定する、実食審査会を実施いたします。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審査員による投票となります。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地方大会日程につきましては別頁でご確認ください。</a:t>
            </a:r>
            <a:endParaRPr lang="en-US" altLang="ja-JP" sz="700" dirty="0">
              <a:latin typeface="Meiryo UI" pitchFamily="50" charset="-128"/>
              <a:ea typeface="Meiryo UI" pitchFamily="50" charset="-128"/>
              <a:cs typeface="Meiryo UI" pitchFamily="50" charset="-128"/>
            </a:endParaRPr>
          </a:p>
        </p:txBody>
      </p:sp>
      <p:sp>
        <p:nvSpPr>
          <p:cNvPr id="49" name="正方形/長方形 48"/>
          <p:cNvSpPr/>
          <p:nvPr/>
        </p:nvSpPr>
        <p:spPr>
          <a:xfrm>
            <a:off x="3708177" y="5184328"/>
            <a:ext cx="3350394" cy="415498"/>
          </a:xfrm>
          <a:prstGeom prst="rect">
            <a:avLst/>
          </a:prstGeom>
        </p:spPr>
        <p:txBody>
          <a:bodyPr wrap="square">
            <a:spAutoFit/>
          </a:bodyPr>
          <a:lstStyle/>
          <a:p>
            <a:r>
              <a:rPr lang="ja-JP" altLang="en-US" sz="700" dirty="0">
                <a:latin typeface="Meiryo UI" pitchFamily="50" charset="-128"/>
                <a:ea typeface="Meiryo UI" pitchFamily="50" charset="-128"/>
                <a:cs typeface="Meiryo UI" pitchFamily="50" charset="-128"/>
              </a:rPr>
              <a:t>地方大会を勝ち抜いた店舗</a:t>
            </a:r>
            <a:r>
              <a:rPr lang="ja-JP" altLang="en-US" sz="700" dirty="0" smtClean="0">
                <a:latin typeface="Meiryo UI" pitchFamily="50" charset="-128"/>
                <a:ea typeface="Meiryo UI" pitchFamily="50" charset="-128"/>
                <a:cs typeface="Meiryo UI" pitchFamily="50" charset="-128"/>
              </a:rPr>
              <a:t>が</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アーバンドック </a:t>
            </a:r>
            <a:r>
              <a:rPr lang="ja-JP" altLang="en-US" sz="700" dirty="0" smtClean="0">
                <a:latin typeface="Meiryo UI" pitchFamily="50" charset="-128"/>
                <a:ea typeface="Meiryo UI" pitchFamily="50" charset="-128"/>
                <a:cs typeface="Meiryo UI" pitchFamily="50" charset="-128"/>
              </a:rPr>
              <a:t>ららぽーと豊洲　シーサイドデッキ（中庭</a:t>
            </a:r>
            <a:r>
              <a:rPr lang="ja-JP" altLang="en-US" sz="700" dirty="0" smtClean="0">
                <a:latin typeface="Meiryo UI" pitchFamily="50" charset="-128"/>
                <a:ea typeface="Meiryo UI" pitchFamily="50" charset="-128"/>
                <a:cs typeface="Meiryo UI" pitchFamily="50" charset="-128"/>
              </a:rPr>
              <a:t>）</a:t>
            </a:r>
            <a:r>
              <a:rPr lang="ja-JP" altLang="en-US" sz="700" dirty="0" smtClean="0">
                <a:latin typeface="Meiryo UI" pitchFamily="50" charset="-128"/>
                <a:ea typeface="Meiryo UI" pitchFamily="50" charset="-128"/>
                <a:cs typeface="Meiryo UI" pitchFamily="50" charset="-128"/>
              </a:rPr>
              <a:t>に</a:t>
            </a:r>
            <a:r>
              <a:rPr lang="ja-JP" altLang="en-US" sz="700" dirty="0">
                <a:latin typeface="Meiryo UI" pitchFamily="50" charset="-128"/>
                <a:ea typeface="Meiryo UI" pitchFamily="50" charset="-128"/>
                <a:cs typeface="Meiryo UI" pitchFamily="50" charset="-128"/>
              </a:rPr>
              <a:t>集結し</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会場内で</a:t>
            </a:r>
            <a:r>
              <a:rPr lang="ja-JP" altLang="en-US" sz="700" dirty="0" smtClean="0">
                <a:latin typeface="Meiryo UI" pitchFamily="50" charset="-128"/>
                <a:ea typeface="Meiryo UI" pitchFamily="50" charset="-128"/>
                <a:cs typeface="Meiryo UI" pitchFamily="50" charset="-128"/>
              </a:rPr>
              <a:t>投票を行い、グランプリ</a:t>
            </a:r>
            <a:r>
              <a:rPr lang="ja-JP" altLang="en-US" sz="700" dirty="0">
                <a:latin typeface="Meiryo UI" pitchFamily="50" charset="-128"/>
                <a:ea typeface="Meiryo UI" pitchFamily="50" charset="-128"/>
                <a:cs typeface="Meiryo UI" pitchFamily="50" charset="-128"/>
              </a:rPr>
              <a:t>を決定します。</a:t>
            </a:r>
            <a:endParaRPr lang="en-US" altLang="ja-JP" sz="700" dirty="0">
              <a:latin typeface="Meiryo UI" pitchFamily="50" charset="-128"/>
              <a:ea typeface="Meiryo UI" pitchFamily="50" charset="-128"/>
              <a:cs typeface="Meiryo UI" pitchFamily="50" charset="-128"/>
            </a:endParaRPr>
          </a:p>
        </p:txBody>
      </p:sp>
      <p:sp>
        <p:nvSpPr>
          <p:cNvPr id="50" name="正方形/長方形 49"/>
          <p:cNvSpPr/>
          <p:nvPr/>
        </p:nvSpPr>
        <p:spPr>
          <a:xfrm>
            <a:off x="179388" y="7129715"/>
            <a:ext cx="6911975" cy="273513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1" name="正方形/長方形 50"/>
          <p:cNvSpPr/>
          <p:nvPr/>
        </p:nvSpPr>
        <p:spPr>
          <a:xfrm>
            <a:off x="180578" y="575816"/>
            <a:ext cx="6911975" cy="609893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2" name="正方形/長方形 51"/>
          <p:cNvSpPr/>
          <p:nvPr/>
        </p:nvSpPr>
        <p:spPr>
          <a:xfrm>
            <a:off x="3704978" y="5992385"/>
            <a:ext cx="3350394" cy="200055"/>
          </a:xfrm>
          <a:prstGeom prst="rect">
            <a:avLst/>
          </a:prstGeom>
        </p:spPr>
        <p:txBody>
          <a:bodyPr wrap="square">
            <a:spAutoFit/>
          </a:bodyPr>
          <a:lstStyle/>
          <a:p>
            <a:r>
              <a:rPr lang="ja-JP" altLang="en-US" sz="700" dirty="0">
                <a:latin typeface="Meiryo UI" pitchFamily="50" charset="-128"/>
                <a:ea typeface="Meiryo UI" pitchFamily="50" charset="-128"/>
                <a:cs typeface="Meiryo UI" pitchFamily="50" charset="-128"/>
              </a:rPr>
              <a:t>全国大会最終日に表彰を行います。</a:t>
            </a:r>
            <a:endParaRPr lang="en-US" altLang="ja-JP" sz="700" dirty="0">
              <a:latin typeface="Meiryo UI" pitchFamily="50" charset="-128"/>
              <a:ea typeface="Meiryo UI" pitchFamily="50" charset="-128"/>
              <a:cs typeface="Meiryo UI" pitchFamily="50" charset="-128"/>
            </a:endParaRPr>
          </a:p>
        </p:txBody>
      </p:sp>
      <p:sp>
        <p:nvSpPr>
          <p:cNvPr id="53" name="テキスト ボックス 52"/>
          <p:cNvSpPr txBox="1"/>
          <p:nvPr/>
        </p:nvSpPr>
        <p:spPr>
          <a:xfrm>
            <a:off x="3708177" y="5506343"/>
            <a:ext cx="2507418" cy="200055"/>
          </a:xfrm>
          <a:prstGeom prst="rect">
            <a:avLst/>
          </a:prstGeom>
          <a:noFill/>
        </p:spPr>
        <p:txBody>
          <a:bodyPr wrap="none" rtlCol="0">
            <a:spAutoFit/>
          </a:bodyPr>
          <a:lstStyle/>
          <a:p>
            <a:r>
              <a:rPr kumimoji="1" lang="en-US" altLang="ja-JP" sz="700" dirty="0">
                <a:latin typeface="Meiryo UI" pitchFamily="50" charset="-128"/>
                <a:ea typeface="Meiryo UI" pitchFamily="50" charset="-128"/>
                <a:cs typeface="Meiryo UI" pitchFamily="50" charset="-128"/>
              </a:rPr>
              <a:t>※5</a:t>
            </a:r>
            <a:r>
              <a:rPr kumimoji="1"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17</a:t>
            </a:r>
            <a:r>
              <a:rPr kumimoji="1" lang="ja-JP" altLang="en-US" sz="700" dirty="0">
                <a:latin typeface="Meiryo UI" pitchFamily="50" charset="-128"/>
                <a:ea typeface="Meiryo UI" pitchFamily="50" charset="-128"/>
                <a:cs typeface="Meiryo UI" pitchFamily="50" charset="-128"/>
              </a:rPr>
              <a:t>日（金）は</a:t>
            </a:r>
            <a:r>
              <a:rPr lang="ja-JP" altLang="en-US" sz="700" dirty="0">
                <a:latin typeface="Meiryo UI" pitchFamily="50" charset="-128"/>
                <a:ea typeface="Meiryo UI" pitchFamily="50" charset="-128"/>
                <a:cs typeface="Meiryo UI" pitchFamily="50" charset="-128"/>
              </a:rPr>
              <a:t>プレスデー</a:t>
            </a:r>
            <a:r>
              <a:rPr kumimoji="1" lang="ja-JP" altLang="en-US" sz="700" dirty="0">
                <a:latin typeface="Meiryo UI" pitchFamily="50" charset="-128"/>
                <a:ea typeface="Meiryo UI" pitchFamily="50" charset="-128"/>
                <a:cs typeface="Meiryo UI" pitchFamily="50" charset="-128"/>
              </a:rPr>
              <a:t>とし関係者のみの招待となります。</a:t>
            </a:r>
            <a:endParaRPr kumimoji="1" lang="en-US" altLang="ja-JP" sz="700" dirty="0">
              <a:latin typeface="Meiryo UI" pitchFamily="50" charset="-128"/>
              <a:ea typeface="Meiryo UI" pitchFamily="50" charset="-128"/>
              <a:cs typeface="Meiryo UI" pitchFamily="50" charset="-128"/>
            </a:endParaRPr>
          </a:p>
        </p:txBody>
      </p:sp>
      <p:sp>
        <p:nvSpPr>
          <p:cNvPr id="55" name="テキスト ボックス 54"/>
          <p:cNvSpPr txBox="1"/>
          <p:nvPr/>
        </p:nvSpPr>
        <p:spPr>
          <a:xfrm>
            <a:off x="179388" y="7406491"/>
            <a:ext cx="1130911" cy="1789379"/>
          </a:xfrm>
          <a:prstGeom prst="rect">
            <a:avLst/>
          </a:prstGeom>
          <a:noFill/>
        </p:spPr>
        <p:txBody>
          <a:bodyPr wrap="square" lIns="95674" tIns="47837" rIns="95674" bIns="47837" rtlCol="0">
            <a:spAutoFit/>
          </a:bodyPr>
          <a:lstStyle/>
          <a:p>
            <a:r>
              <a:rPr lang="ja-JP" altLang="en-US" sz="1000" dirty="0">
                <a:latin typeface="Meiryo UI" pitchFamily="50" charset="-128"/>
                <a:ea typeface="Meiryo UI" pitchFamily="50" charset="-128"/>
                <a:cs typeface="Meiryo UI" pitchFamily="50" charset="-128"/>
              </a:rPr>
              <a:t>名　　　　　　称：</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会　　　　　　期：</a:t>
            </a:r>
            <a:endParaRPr lang="en-US" altLang="ja-JP"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endParaRPr lang="en-US" altLang="ja-JP" sz="1000" dirty="0" smtClean="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全国大会会場：</a:t>
            </a:r>
            <a:endParaRPr lang="en-US" altLang="ja-JP"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主　　　　　　催：</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入　 場　　 料 ：</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公 式 サ イ ト ：</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運営事務局   ：　</a:t>
            </a:r>
          </a:p>
        </p:txBody>
      </p:sp>
      <p:sp>
        <p:nvSpPr>
          <p:cNvPr id="54" name="テキスト ボックス 53"/>
          <p:cNvSpPr txBox="1"/>
          <p:nvPr/>
        </p:nvSpPr>
        <p:spPr>
          <a:xfrm>
            <a:off x="152013" y="1592183"/>
            <a:ext cx="633507" cy="246221"/>
          </a:xfrm>
          <a:prstGeom prst="rect">
            <a:avLst/>
          </a:prstGeom>
          <a:noFill/>
        </p:spPr>
        <p:txBody>
          <a:bodyPr wrap="none" rtlCol="0">
            <a:spAutoFit/>
          </a:bodyPr>
          <a:lstStyle/>
          <a:p>
            <a:r>
              <a:rPr kumimoji="1" lang="en-US" altLang="ja-JP" sz="1000" dirty="0">
                <a:latin typeface="Meiryo UI" pitchFamily="50" charset="-128"/>
                <a:ea typeface="Meiryo UI" pitchFamily="50" charset="-128"/>
                <a:cs typeface="Meiryo UI" pitchFamily="50" charset="-128"/>
              </a:rPr>
              <a:t>2019</a:t>
            </a:r>
            <a:r>
              <a:rPr kumimoji="1" lang="ja-JP" altLang="en-US" sz="1000" dirty="0">
                <a:latin typeface="Meiryo UI" pitchFamily="50" charset="-128"/>
                <a:ea typeface="Meiryo UI" pitchFamily="50" charset="-128"/>
                <a:cs typeface="Meiryo UI" pitchFamily="50" charset="-128"/>
              </a:rPr>
              <a:t>年</a:t>
            </a:r>
          </a:p>
        </p:txBody>
      </p:sp>
      <p:sp>
        <p:nvSpPr>
          <p:cNvPr id="56" name="テキスト ボックス 55"/>
          <p:cNvSpPr txBox="1"/>
          <p:nvPr/>
        </p:nvSpPr>
        <p:spPr>
          <a:xfrm>
            <a:off x="3708177" y="1877953"/>
            <a:ext cx="3350394" cy="200055"/>
          </a:xfrm>
          <a:prstGeom prst="rect">
            <a:avLst/>
          </a:prstGeom>
          <a:noFill/>
        </p:spPr>
        <p:txBody>
          <a:bodyPr wrap="square" rtlCol="0">
            <a:spAutoFit/>
          </a:bodyPr>
          <a:lstStyle/>
          <a:p>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当日消印有効ではありません。必着ですのでご注意ください。</a:t>
            </a:r>
            <a:endParaRPr lang="en-US" altLang="ja-JP" sz="700" dirty="0">
              <a:latin typeface="Meiryo UI" pitchFamily="50" charset="-128"/>
              <a:ea typeface="Meiryo UI" pitchFamily="50" charset="-128"/>
              <a:cs typeface="Meiryo UI" pitchFamily="50" charset="-128"/>
            </a:endParaRPr>
          </a:p>
        </p:txBody>
      </p:sp>
    </p:spTree>
    <p:extLst>
      <p:ext uri="{BB962C8B-B14F-4D97-AF65-F5344CB8AC3E}">
        <p14:creationId xmlns="" xmlns:p14="http://schemas.microsoft.com/office/powerpoint/2010/main" val="1067822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74890" y="541924"/>
            <a:ext cx="5465494" cy="650606"/>
          </a:xfrm>
          <a:prstGeom prst="rect">
            <a:avLst/>
          </a:prstGeom>
          <a:noFill/>
        </p:spPr>
        <p:txBody>
          <a:bodyPr wrap="none" lIns="95674" tIns="47837" rIns="95674" bIns="47837" rtlCol="0">
            <a:spAutoFit/>
          </a:bodyPr>
          <a:lstStyle/>
          <a:p>
            <a:pPr algn="ctr"/>
            <a:r>
              <a:rPr lang="ja-JP" altLang="en-US" sz="1200" dirty="0">
                <a:latin typeface="Meiryo UI" pitchFamily="50" charset="-128"/>
                <a:ea typeface="Meiryo UI" pitchFamily="50" charset="-128"/>
                <a:cs typeface="Meiryo UI" pitchFamily="50" charset="-128"/>
              </a:rPr>
              <a:t>地方大会開催場所は応募される店舗の所在地で下記の都道府県で区分されます。</a:t>
            </a:r>
            <a:endParaRPr lang="en-US" altLang="ja-JP" sz="1200" dirty="0">
              <a:latin typeface="Meiryo UI" pitchFamily="50" charset="-128"/>
              <a:ea typeface="Meiryo UI" pitchFamily="50" charset="-128"/>
              <a:cs typeface="Meiryo UI" pitchFamily="50" charset="-128"/>
            </a:endParaRPr>
          </a:p>
          <a:p>
            <a:pPr algn="ct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実施エリアの変更及び店舗所在地外の応募をお受けすることはできません。</a:t>
            </a:r>
            <a:endParaRPr lang="en-US" altLang="ja-JP" sz="1200" dirty="0">
              <a:latin typeface="Meiryo UI" pitchFamily="50" charset="-128"/>
              <a:ea typeface="Meiryo UI" pitchFamily="50" charset="-128"/>
              <a:cs typeface="Meiryo UI" pitchFamily="50" charset="-128"/>
            </a:endParaRPr>
          </a:p>
          <a:p>
            <a:pPr algn="ct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チェーン展開（複数店舗）の店舗は所在地を</a:t>
            </a:r>
            <a:r>
              <a:rPr lang="en-US" altLang="ja-JP" sz="1200" dirty="0">
                <a:latin typeface="Meiryo UI" pitchFamily="50" charset="-128"/>
                <a:ea typeface="Meiryo UI" pitchFamily="50" charset="-128"/>
                <a:cs typeface="Meiryo UI" pitchFamily="50" charset="-128"/>
              </a:rPr>
              <a:t>1</a:t>
            </a:r>
            <a:r>
              <a:rPr lang="ja-JP" altLang="en-US" sz="1200" dirty="0">
                <a:latin typeface="Meiryo UI" pitchFamily="50" charset="-128"/>
                <a:ea typeface="Meiryo UI" pitchFamily="50" charset="-128"/>
                <a:cs typeface="Meiryo UI" pitchFamily="50" charset="-128"/>
              </a:rPr>
              <a:t>エリア設定し応募ください。</a:t>
            </a:r>
          </a:p>
        </p:txBody>
      </p:sp>
      <p:sp>
        <p:nvSpPr>
          <p:cNvPr id="76" name="テキスト ボックス 75"/>
          <p:cNvSpPr txBox="1"/>
          <p:nvPr/>
        </p:nvSpPr>
        <p:spPr>
          <a:xfrm>
            <a:off x="16609" y="0"/>
            <a:ext cx="2052165"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◆地方大会　日程</a:t>
            </a:r>
          </a:p>
        </p:txBody>
      </p:sp>
      <p:sp>
        <p:nvSpPr>
          <p:cNvPr id="77" name="正方形/長方形 76"/>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graphicFrame>
        <p:nvGraphicFramePr>
          <p:cNvPr id="73" name="表 72"/>
          <p:cNvGraphicFramePr>
            <a:graphicFrameLocks noGrp="1"/>
          </p:cNvGraphicFramePr>
          <p:nvPr>
            <p:extLst>
              <p:ext uri="{D42A27DB-BD31-4B8C-83A1-F6EECF244321}">
                <p14:modId xmlns="" xmlns:p14="http://schemas.microsoft.com/office/powerpoint/2010/main" val="3577214689"/>
              </p:ext>
            </p:extLst>
          </p:nvPr>
        </p:nvGraphicFramePr>
        <p:xfrm>
          <a:off x="179388" y="1367904"/>
          <a:ext cx="6913164" cy="7222265"/>
        </p:xfrm>
        <a:graphic>
          <a:graphicData uri="http://schemas.openxmlformats.org/drawingml/2006/table">
            <a:tbl>
              <a:tblPr firstRow="1" bandRow="1">
                <a:tableStyleId>{5940675A-B579-460E-94D1-54222C63F5DA}</a:tableStyleId>
              </a:tblPr>
              <a:tblGrid>
                <a:gridCol w="1063979">
                  <a:extLst>
                    <a:ext uri="{9D8B030D-6E8A-4147-A177-3AD203B41FA5}">
                      <a16:colId xmlns="" xmlns:a16="http://schemas.microsoft.com/office/drawing/2014/main" val="20000"/>
                    </a:ext>
                  </a:extLst>
                </a:gridCol>
                <a:gridCol w="1417984">
                  <a:extLst>
                    <a:ext uri="{9D8B030D-6E8A-4147-A177-3AD203B41FA5}">
                      <a16:colId xmlns="" xmlns:a16="http://schemas.microsoft.com/office/drawing/2014/main" val="20001"/>
                    </a:ext>
                  </a:extLst>
                </a:gridCol>
                <a:gridCol w="1772480">
                  <a:extLst>
                    <a:ext uri="{9D8B030D-6E8A-4147-A177-3AD203B41FA5}">
                      <a16:colId xmlns="" xmlns:a16="http://schemas.microsoft.com/office/drawing/2014/main" val="20002"/>
                    </a:ext>
                  </a:extLst>
                </a:gridCol>
                <a:gridCol w="2658721">
                  <a:extLst>
                    <a:ext uri="{9D8B030D-6E8A-4147-A177-3AD203B41FA5}">
                      <a16:colId xmlns="" xmlns:a16="http://schemas.microsoft.com/office/drawing/2014/main" val="20003"/>
                    </a:ext>
                  </a:extLst>
                </a:gridCol>
              </a:tblGrid>
              <a:tr h="435961">
                <a:tc>
                  <a:txBody>
                    <a:bodyPr/>
                    <a:lstStyle/>
                    <a:p>
                      <a:pPr algn="ctr"/>
                      <a:r>
                        <a:rPr kumimoji="1" lang="ja-JP" altLang="en-US" sz="1100" b="1" dirty="0">
                          <a:solidFill>
                            <a:schemeClr val="tx1"/>
                          </a:solidFill>
                          <a:latin typeface="Meiryo UI" pitchFamily="50" charset="-128"/>
                          <a:ea typeface="Meiryo UI" pitchFamily="50" charset="-128"/>
                          <a:cs typeface="Meiryo UI" pitchFamily="50" charset="-128"/>
                        </a:rPr>
                        <a:t>大会名</a:t>
                      </a:r>
                    </a:p>
                  </a:txBody>
                  <a:tcPr anchor="ctr">
                    <a:solidFill>
                      <a:schemeClr val="bg1">
                        <a:lumMod val="85000"/>
                      </a:schemeClr>
                    </a:solidFill>
                  </a:tcPr>
                </a:tc>
                <a:tc>
                  <a:txBody>
                    <a:bodyPr/>
                    <a:lstStyle/>
                    <a:p>
                      <a:pPr algn="ctr"/>
                      <a:r>
                        <a:rPr kumimoji="1" lang="ja-JP" altLang="en-US" sz="1100" b="1" dirty="0">
                          <a:solidFill>
                            <a:schemeClr val="tx1"/>
                          </a:solidFill>
                          <a:latin typeface="Meiryo UI" pitchFamily="50" charset="-128"/>
                          <a:ea typeface="Meiryo UI" pitchFamily="50" charset="-128"/>
                          <a:cs typeface="Meiryo UI" pitchFamily="50" charset="-128"/>
                        </a:rPr>
                        <a:t>開催日</a:t>
                      </a:r>
                    </a:p>
                  </a:txBody>
                  <a:tcPr anchor="ctr">
                    <a:solidFill>
                      <a:schemeClr val="bg1">
                        <a:lumMod val="85000"/>
                      </a:schemeClr>
                    </a:solidFill>
                  </a:tcPr>
                </a:tc>
                <a:tc>
                  <a:txBody>
                    <a:bodyPr/>
                    <a:lstStyle/>
                    <a:p>
                      <a:pPr algn="ctr"/>
                      <a:r>
                        <a:rPr kumimoji="1" lang="ja-JP" altLang="en-US" sz="1100" b="1" dirty="0">
                          <a:solidFill>
                            <a:schemeClr val="tx1"/>
                          </a:solidFill>
                          <a:latin typeface="Meiryo UI" pitchFamily="50" charset="-128"/>
                          <a:ea typeface="Meiryo UI" pitchFamily="50" charset="-128"/>
                          <a:cs typeface="Meiryo UI" pitchFamily="50" charset="-128"/>
                        </a:rPr>
                        <a:t>エリア区分</a:t>
                      </a:r>
                    </a:p>
                  </a:txBody>
                  <a:tcPr anchor="ctr">
                    <a:solidFill>
                      <a:schemeClr val="bg1">
                        <a:lumMod val="85000"/>
                      </a:schemeClr>
                    </a:solidFill>
                  </a:tcPr>
                </a:tc>
                <a:tc>
                  <a:txBody>
                    <a:bodyPr/>
                    <a:lstStyle/>
                    <a:p>
                      <a:pPr algn="ctr"/>
                      <a:r>
                        <a:rPr kumimoji="1" lang="ja-JP" altLang="en-US" sz="1100" b="1" dirty="0">
                          <a:solidFill>
                            <a:schemeClr val="tx1"/>
                          </a:solidFill>
                          <a:latin typeface="Meiryo UI" pitchFamily="50" charset="-128"/>
                          <a:ea typeface="Meiryo UI" pitchFamily="50" charset="-128"/>
                          <a:cs typeface="Meiryo UI" pitchFamily="50" charset="-128"/>
                        </a:rPr>
                        <a:t>実施会場・住所</a:t>
                      </a:r>
                    </a:p>
                  </a:txBody>
                  <a:tcPr anchor="ctr">
                    <a:solidFill>
                      <a:schemeClr val="bg1">
                        <a:lumMod val="85000"/>
                      </a:schemeClr>
                    </a:solidFill>
                  </a:tcPr>
                </a:tc>
                <a:extLst>
                  <a:ext uri="{0D108BD9-81ED-4DB2-BD59-A6C34878D82A}">
                    <a16:rowId xmlns="" xmlns:a16="http://schemas.microsoft.com/office/drawing/2014/main" val="10000"/>
                  </a:ext>
                </a:extLst>
              </a:tr>
              <a:tr h="716167">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北海道大会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28</a:t>
                      </a:r>
                      <a:r>
                        <a:rPr kumimoji="1" lang="ja-JP" altLang="en-US" sz="900" dirty="0">
                          <a:solidFill>
                            <a:schemeClr val="tx1"/>
                          </a:solidFill>
                          <a:latin typeface="Meiryo UI" pitchFamily="50" charset="-128"/>
                          <a:ea typeface="Meiryo UI" pitchFamily="50" charset="-128"/>
                          <a:cs typeface="Meiryo UI" pitchFamily="50" charset="-128"/>
                        </a:rPr>
                        <a:t>日（木）</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北海道</a:t>
                      </a:r>
                    </a:p>
                  </a:txBody>
                  <a:tcPr anchor="ctr"/>
                </a:tc>
                <a:tc>
                  <a:txBody>
                    <a:bodyPr/>
                    <a:lstStyle/>
                    <a:p>
                      <a:pPr algn="l"/>
                      <a:r>
                        <a:rPr lang="ja-JP" altLang="en-US" sz="900" dirty="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北ガス　ショールーム</a:t>
                      </a: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SAGATIK</a:t>
                      </a:r>
                    </a:p>
                    <a:p>
                      <a:pPr algn="l"/>
                      <a:endParaRPr lang="en-US" altLang="ja-JP" sz="900" dirty="0">
                        <a:solidFill>
                          <a:schemeClr val="tx1"/>
                        </a:solidFill>
                        <a:latin typeface="Meiryo UI" pitchFamily="50" charset="-128"/>
                        <a:ea typeface="Meiryo UI" pitchFamily="50" charset="-128"/>
                        <a:cs typeface="Meiryo UI" pitchFamily="50" charset="-128"/>
                      </a:endParaRPr>
                    </a:p>
                    <a:p>
                      <a:pPr algn="l"/>
                      <a:r>
                        <a:rPr kumimoji="1" lang="ja-JP" altLang="en-US" sz="900" dirty="0">
                          <a:solidFill>
                            <a:schemeClr val="tx1"/>
                          </a:solidFill>
                          <a:latin typeface="Meiryo UI" pitchFamily="50" charset="-128"/>
                          <a:ea typeface="Meiryo UI" pitchFamily="50" charset="-128"/>
                          <a:cs typeface="Meiryo UI" pitchFamily="50" charset="-128"/>
                        </a:rPr>
                        <a:t>住所：北海道札幌市中央区</a:t>
                      </a:r>
                      <a:endParaRPr kumimoji="1" lang="en-US" altLang="ja-JP" sz="900" dirty="0">
                        <a:solidFill>
                          <a:schemeClr val="tx1"/>
                        </a:solidFill>
                        <a:latin typeface="Meiryo UI" pitchFamily="50" charset="-128"/>
                        <a:ea typeface="Meiryo UI" pitchFamily="50" charset="-128"/>
                        <a:cs typeface="Meiryo UI" pitchFamily="50" charset="-128"/>
                      </a:endParaRPr>
                    </a:p>
                    <a:p>
                      <a:pPr algn="l"/>
                      <a:r>
                        <a:rPr kumimoji="1" lang="ja-JP" altLang="en-US" sz="900" dirty="0">
                          <a:solidFill>
                            <a:schemeClr val="tx1"/>
                          </a:solidFill>
                          <a:latin typeface="Meiryo UI" pitchFamily="50" charset="-128"/>
                          <a:ea typeface="Meiryo UI" pitchFamily="50" charset="-128"/>
                          <a:cs typeface="Meiryo UI" pitchFamily="50" charset="-128"/>
                        </a:rPr>
                        <a:t>　　　　　北</a:t>
                      </a:r>
                      <a:r>
                        <a:rPr kumimoji="1" lang="en-US" altLang="ja-JP" sz="900" dirty="0">
                          <a:solidFill>
                            <a:schemeClr val="tx1"/>
                          </a:solidFill>
                          <a:latin typeface="Meiryo UI" pitchFamily="50" charset="-128"/>
                          <a:ea typeface="Meiryo UI" pitchFamily="50" charset="-128"/>
                          <a:cs typeface="Meiryo UI" pitchFamily="50" charset="-128"/>
                        </a:rPr>
                        <a:t>1</a:t>
                      </a:r>
                      <a:r>
                        <a:rPr kumimoji="1" lang="ja-JP" altLang="en-US" sz="900" dirty="0">
                          <a:solidFill>
                            <a:schemeClr val="tx1"/>
                          </a:solidFill>
                          <a:latin typeface="Meiryo UI" pitchFamily="50" charset="-128"/>
                          <a:ea typeface="Meiryo UI" pitchFamily="50" charset="-128"/>
                          <a:cs typeface="Meiryo UI" pitchFamily="50" charset="-128"/>
                        </a:rPr>
                        <a:t>条東</a:t>
                      </a:r>
                      <a:r>
                        <a:rPr kumimoji="1" lang="en-US" altLang="ja-JP" sz="900" dirty="0">
                          <a:solidFill>
                            <a:schemeClr val="tx1"/>
                          </a:solidFill>
                          <a:latin typeface="Meiryo UI" pitchFamily="50" charset="-128"/>
                          <a:ea typeface="Meiryo UI" pitchFamily="50" charset="-128"/>
                          <a:cs typeface="Meiryo UI" pitchFamily="50" charset="-128"/>
                        </a:rPr>
                        <a:t>4</a:t>
                      </a:r>
                      <a:r>
                        <a:rPr kumimoji="1" lang="ja-JP" altLang="en-US" sz="900" dirty="0">
                          <a:solidFill>
                            <a:schemeClr val="tx1"/>
                          </a:solidFill>
                          <a:latin typeface="Meiryo UI" pitchFamily="50" charset="-128"/>
                          <a:ea typeface="Meiryo UI" pitchFamily="50" charset="-128"/>
                          <a:cs typeface="Meiryo UI" pitchFamily="50" charset="-128"/>
                        </a:rPr>
                        <a:t>丁目</a:t>
                      </a:r>
                      <a:endParaRPr kumimoji="1" lang="en-US" altLang="ja-JP" sz="900" dirty="0">
                        <a:solidFill>
                          <a:schemeClr val="tx1"/>
                        </a:solidFill>
                        <a:latin typeface="Meiryo UI" pitchFamily="50" charset="-128"/>
                        <a:ea typeface="Meiryo UI" pitchFamily="50" charset="-128"/>
                        <a:cs typeface="Meiryo UI" pitchFamily="50" charset="-128"/>
                      </a:endParaRPr>
                    </a:p>
                    <a:p>
                      <a:pPr algn="l"/>
                      <a:r>
                        <a:rPr kumimoji="1" lang="ja-JP" altLang="en-US" sz="900" dirty="0">
                          <a:solidFill>
                            <a:schemeClr val="tx1"/>
                          </a:solidFill>
                          <a:latin typeface="Meiryo UI" pitchFamily="50" charset="-128"/>
                          <a:ea typeface="Meiryo UI" pitchFamily="50" charset="-128"/>
                          <a:cs typeface="Meiryo UI" pitchFamily="50" charset="-128"/>
                        </a:rPr>
                        <a:t>　　　　　サッポロファクトリー</a:t>
                      </a:r>
                      <a:r>
                        <a:rPr kumimoji="1" lang="en-US" altLang="ja-JP" sz="900" dirty="0">
                          <a:solidFill>
                            <a:schemeClr val="tx1"/>
                          </a:solidFill>
                          <a:latin typeface="Meiryo UI" pitchFamily="50" charset="-128"/>
                          <a:ea typeface="Meiryo UI" pitchFamily="50" charset="-128"/>
                          <a:cs typeface="Meiryo UI" pitchFamily="50" charset="-128"/>
                        </a:rPr>
                        <a:t>1</a:t>
                      </a:r>
                      <a:r>
                        <a:rPr kumimoji="1" lang="ja-JP" altLang="en-US" sz="900" dirty="0">
                          <a:solidFill>
                            <a:schemeClr val="tx1"/>
                          </a:solidFill>
                          <a:latin typeface="Meiryo UI" pitchFamily="50" charset="-128"/>
                          <a:ea typeface="Meiryo UI" pitchFamily="50" charset="-128"/>
                          <a:cs typeface="Meiryo UI" pitchFamily="50" charset="-128"/>
                        </a:rPr>
                        <a:t>条館</a:t>
                      </a: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階</a:t>
                      </a:r>
                    </a:p>
                  </a:txBody>
                  <a:tcPr anchor="ctr"/>
                </a:tc>
                <a:extLst>
                  <a:ext uri="{0D108BD9-81ED-4DB2-BD59-A6C34878D82A}">
                    <a16:rowId xmlns="" xmlns:a16="http://schemas.microsoft.com/office/drawing/2014/main" val="10001"/>
                  </a:ext>
                </a:extLst>
              </a:tr>
              <a:tr h="720080">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東北大会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14</a:t>
                      </a:r>
                      <a:r>
                        <a:rPr kumimoji="1" lang="ja-JP" altLang="en-US" sz="900" dirty="0">
                          <a:solidFill>
                            <a:schemeClr val="tx1"/>
                          </a:solidFill>
                          <a:latin typeface="Meiryo UI" pitchFamily="50" charset="-128"/>
                          <a:ea typeface="Meiryo UI" pitchFamily="50" charset="-128"/>
                          <a:cs typeface="Meiryo UI" pitchFamily="50" charset="-128"/>
                        </a:rPr>
                        <a:t>日（木）</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青森県・岩手県・秋田県・宮城県・山形県・福島県</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●仙台市ガス局　</a:t>
                      </a:r>
                      <a:r>
                        <a:rPr kumimoji="1" lang="ja-JP" altLang="en-US" sz="900" dirty="0" smtClean="0">
                          <a:solidFill>
                            <a:schemeClr val="tx1"/>
                          </a:solidFill>
                          <a:latin typeface="Meiryo UI" pitchFamily="50" charset="-128"/>
                          <a:ea typeface="Meiryo UI" pitchFamily="50" charset="-128"/>
                          <a:cs typeface="Meiryo UI" pitchFamily="50" charset="-128"/>
                        </a:rPr>
                        <a:t>ショールームガスサロン</a:t>
                      </a:r>
                      <a:endParaRPr kumimoji="1" lang="en-US" altLang="ja-JP" sz="900" dirty="0">
                        <a:solidFill>
                          <a:schemeClr val="tx1"/>
                        </a:solidFill>
                        <a:latin typeface="Meiryo UI" pitchFamily="50" charset="-128"/>
                        <a:ea typeface="Meiryo UI" pitchFamily="50" charset="-128"/>
                        <a:cs typeface="Meiryo UI" pitchFamily="50" charset="-128"/>
                      </a:endParaRPr>
                    </a:p>
                    <a:p>
                      <a:pPr algn="l"/>
                      <a:endParaRPr kumimoji="1" lang="en-US" altLang="ja-JP" sz="900" dirty="0">
                        <a:solidFill>
                          <a:schemeClr val="tx1"/>
                        </a:solidFill>
                        <a:latin typeface="Meiryo UI" pitchFamily="50" charset="-128"/>
                        <a:ea typeface="Meiryo UI" pitchFamily="50" charset="-128"/>
                        <a:cs typeface="Meiryo UI" pitchFamily="50" charset="-128"/>
                      </a:endParaRPr>
                    </a:p>
                    <a:p>
                      <a:pPr algn="l"/>
                      <a:r>
                        <a:rPr kumimoji="1" lang="ja-JP" altLang="en-US" sz="900" dirty="0">
                          <a:solidFill>
                            <a:schemeClr val="tx1"/>
                          </a:solidFill>
                          <a:latin typeface="Meiryo UI" pitchFamily="50" charset="-128"/>
                          <a:ea typeface="Meiryo UI" pitchFamily="50" charset="-128"/>
                          <a:cs typeface="Meiryo UI" pitchFamily="50" charset="-128"/>
                        </a:rPr>
                        <a:t>住所：宮城県仙台市青葉区中央</a:t>
                      </a:r>
                      <a:r>
                        <a:rPr kumimoji="1" lang="en-US" altLang="ja-JP" sz="900" dirty="0">
                          <a:solidFill>
                            <a:schemeClr val="tx1"/>
                          </a:solidFill>
                          <a:latin typeface="Meiryo UI" pitchFamily="50" charset="-128"/>
                          <a:ea typeface="Meiryo UI" pitchFamily="50" charset="-128"/>
                          <a:cs typeface="Meiryo UI" pitchFamily="50" charset="-128"/>
                        </a:rPr>
                        <a:t>2-10-24</a:t>
                      </a:r>
                      <a:endParaRPr kumimoji="1" lang="ja-JP" altLang="en-US" sz="900" dirty="0">
                        <a:solidFill>
                          <a:schemeClr val="tx1"/>
                        </a:solidFill>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2"/>
                  </a:ext>
                </a:extLst>
              </a:tr>
              <a:tr h="720080">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関東甲信越大会</a:t>
                      </a:r>
                      <a:endParaRPr kumimoji="1" lang="en-US" altLang="ja-JP" sz="900" dirty="0">
                        <a:solidFill>
                          <a:schemeClr val="tx1"/>
                        </a:solidFill>
                        <a:latin typeface="Meiryo UI" pitchFamily="50" charset="-128"/>
                        <a:ea typeface="Meiryo UI" pitchFamily="50" charset="-128"/>
                        <a:cs typeface="Meiryo UI" pitchFamily="50" charset="-128"/>
                      </a:endParaRP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26</a:t>
                      </a:r>
                      <a:r>
                        <a:rPr kumimoji="1" lang="ja-JP" altLang="en-US" sz="900" dirty="0">
                          <a:solidFill>
                            <a:schemeClr val="tx1"/>
                          </a:solidFill>
                          <a:latin typeface="Meiryo UI" pitchFamily="50" charset="-128"/>
                          <a:ea typeface="Meiryo UI" pitchFamily="50" charset="-128"/>
                          <a:cs typeface="Meiryo UI" pitchFamily="50" charset="-128"/>
                        </a:rPr>
                        <a:t>日（火）</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茨城県・栃木県・群馬県・埼玉県・千葉県・東京都・神奈川県・山梨県・長野県・新潟県</a:t>
                      </a: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●カゴメトマトキッチンスタジオ（カゴメ東京支社内）</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住所：東京都中央区日本橋蛎殻町</a:t>
                      </a:r>
                      <a:r>
                        <a:rPr kumimoji="1" lang="en-US" altLang="ja-JP" sz="900" dirty="0">
                          <a:solidFill>
                            <a:schemeClr val="tx1"/>
                          </a:solidFill>
                          <a:latin typeface="Meiryo UI" pitchFamily="50" charset="-128"/>
                          <a:ea typeface="Meiryo UI" pitchFamily="50" charset="-128"/>
                          <a:cs typeface="Meiryo UI" pitchFamily="50" charset="-128"/>
                        </a:rPr>
                        <a:t>1-24-11</a:t>
                      </a: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　　　　　（カゴメ水天宮ビル）</a:t>
                      </a:r>
                    </a:p>
                  </a:txBody>
                  <a:tcPr anchor="ctr"/>
                </a:tc>
                <a:extLst>
                  <a:ext uri="{0D108BD9-81ED-4DB2-BD59-A6C34878D82A}">
                    <a16:rowId xmlns="" xmlns:a16="http://schemas.microsoft.com/office/drawing/2014/main" val="10003"/>
                  </a:ext>
                </a:extLst>
              </a:tr>
              <a:tr h="752480">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北陸大会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19</a:t>
                      </a:r>
                      <a:r>
                        <a:rPr kumimoji="1" lang="ja-JP" altLang="en-US" sz="900" dirty="0">
                          <a:solidFill>
                            <a:schemeClr val="tx1"/>
                          </a:solidFill>
                          <a:latin typeface="Meiryo UI" pitchFamily="50" charset="-128"/>
                          <a:ea typeface="Meiryo UI" pitchFamily="50" charset="-128"/>
                          <a:cs typeface="Meiryo UI" pitchFamily="50" charset="-128"/>
                        </a:rPr>
                        <a:t>日（火）</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富山県・石川県・福井県</a:t>
                      </a: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●北國新聞文化センター金沢本部教室</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住所：石川県金沢市南町</a:t>
                      </a:r>
                      <a:r>
                        <a:rPr kumimoji="1" lang="en-US" altLang="ja-JP" sz="900" dirty="0">
                          <a:solidFill>
                            <a:schemeClr val="tx1"/>
                          </a:solidFill>
                          <a:latin typeface="Meiryo UI" pitchFamily="50" charset="-128"/>
                          <a:ea typeface="Meiryo UI" pitchFamily="50" charset="-128"/>
                          <a:cs typeface="Meiryo UI" pitchFamily="50" charset="-128"/>
                        </a:rPr>
                        <a:t>2-1</a:t>
                      </a: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Meiryo UI" pitchFamily="50" charset="-128"/>
                          <a:ea typeface="Meiryo UI" pitchFamily="50" charset="-128"/>
                          <a:cs typeface="Meiryo UI" pitchFamily="50" charset="-128"/>
                        </a:rPr>
                        <a:t>　　　　 </a:t>
                      </a:r>
                      <a:r>
                        <a:rPr kumimoji="1" lang="ja-JP" altLang="en-US" sz="900" dirty="0">
                          <a:solidFill>
                            <a:schemeClr val="tx1"/>
                          </a:solidFill>
                          <a:latin typeface="Meiryo UI" pitchFamily="50" charset="-128"/>
                          <a:ea typeface="Meiryo UI" pitchFamily="50" charset="-128"/>
                          <a:cs typeface="Meiryo UI" pitchFamily="50" charset="-128"/>
                        </a:rPr>
                        <a:t>北國新聞会館</a:t>
                      </a:r>
                    </a:p>
                  </a:txBody>
                  <a:tcPr anchor="ctr"/>
                </a:tc>
                <a:extLst>
                  <a:ext uri="{0D108BD9-81ED-4DB2-BD59-A6C34878D82A}">
                    <a16:rowId xmlns="" xmlns:a16="http://schemas.microsoft.com/office/drawing/2014/main" val="10004"/>
                  </a:ext>
                </a:extLst>
              </a:tr>
              <a:tr h="759688">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東海大会</a:t>
                      </a:r>
                    </a:p>
                  </a:txBody>
                  <a:tcPr anchor="ctr"/>
                </a:tc>
                <a:tc>
                  <a:txBody>
                    <a:bodyPr/>
                    <a:lstStyle/>
                    <a:p>
                      <a:pPr algn="ctr"/>
                      <a:r>
                        <a:rPr kumimoji="1" lang="en-US" altLang="ja-JP" sz="900" dirty="0" smtClean="0">
                          <a:solidFill>
                            <a:schemeClr val="tx1"/>
                          </a:solidFill>
                          <a:latin typeface="Meiryo UI" pitchFamily="50" charset="-128"/>
                          <a:ea typeface="Meiryo UI" pitchFamily="50" charset="-128"/>
                          <a:cs typeface="Meiryo UI" pitchFamily="50" charset="-128"/>
                        </a:rPr>
                        <a:t>3</a:t>
                      </a:r>
                      <a:r>
                        <a:rPr kumimoji="1" lang="ja-JP" altLang="en-US" sz="900" dirty="0" smtClean="0">
                          <a:solidFill>
                            <a:schemeClr val="tx1"/>
                          </a:solidFill>
                          <a:latin typeface="Meiryo UI" pitchFamily="50" charset="-128"/>
                          <a:ea typeface="Meiryo UI" pitchFamily="50" charset="-128"/>
                          <a:cs typeface="Meiryo UI" pitchFamily="50" charset="-128"/>
                        </a:rPr>
                        <a:t>月</a:t>
                      </a:r>
                      <a:r>
                        <a:rPr kumimoji="1" lang="en-US" altLang="ja-JP" sz="900" dirty="0" smtClean="0">
                          <a:solidFill>
                            <a:schemeClr val="tx1"/>
                          </a:solidFill>
                          <a:latin typeface="Meiryo UI" pitchFamily="50" charset="-128"/>
                          <a:ea typeface="Meiryo UI" pitchFamily="50" charset="-128"/>
                          <a:cs typeface="Meiryo UI" pitchFamily="50" charset="-128"/>
                        </a:rPr>
                        <a:t>29</a:t>
                      </a:r>
                      <a:r>
                        <a:rPr kumimoji="1" lang="ja-JP" altLang="en-US" sz="900" dirty="0" smtClean="0">
                          <a:solidFill>
                            <a:schemeClr val="tx1"/>
                          </a:solidFill>
                          <a:latin typeface="Meiryo UI" pitchFamily="50" charset="-128"/>
                          <a:ea typeface="Meiryo UI" pitchFamily="50" charset="-128"/>
                          <a:cs typeface="Meiryo UI" pitchFamily="50" charset="-128"/>
                        </a:rPr>
                        <a:t>日</a:t>
                      </a:r>
                      <a:r>
                        <a:rPr kumimoji="1" lang="ja-JP" altLang="en-US" sz="900" dirty="0">
                          <a:solidFill>
                            <a:schemeClr val="tx1"/>
                          </a:solidFill>
                          <a:latin typeface="Meiryo UI" pitchFamily="50" charset="-128"/>
                          <a:ea typeface="Meiryo UI" pitchFamily="50" charset="-128"/>
                          <a:cs typeface="Meiryo UI" pitchFamily="50" charset="-128"/>
                        </a:rPr>
                        <a:t>（金）</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静岡県・愛知県・岐阜県・三重県</a:t>
                      </a: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●東邦ガス　クッキングサロン栄</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住所：愛知県名古屋市中区栄</a:t>
                      </a:r>
                      <a:r>
                        <a:rPr kumimoji="1" lang="en-US" altLang="ja-JP" sz="900" dirty="0">
                          <a:solidFill>
                            <a:schemeClr val="tx1"/>
                          </a:solidFill>
                          <a:latin typeface="Meiryo UI" pitchFamily="50" charset="-128"/>
                          <a:ea typeface="Meiryo UI" pitchFamily="50" charset="-128"/>
                          <a:cs typeface="Meiryo UI" pitchFamily="50" charset="-128"/>
                        </a:rPr>
                        <a:t>3-15-33</a:t>
                      </a: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　　　　　栄ガスビル</a:t>
                      </a:r>
                    </a:p>
                  </a:txBody>
                  <a:tcPr anchor="ctr"/>
                </a:tc>
                <a:extLst>
                  <a:ext uri="{0D108BD9-81ED-4DB2-BD59-A6C34878D82A}">
                    <a16:rowId xmlns="" xmlns:a16="http://schemas.microsoft.com/office/drawing/2014/main" val="10005"/>
                  </a:ext>
                </a:extLst>
              </a:tr>
              <a:tr h="720080">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関西大会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12</a:t>
                      </a:r>
                      <a:r>
                        <a:rPr kumimoji="1" lang="ja-JP" altLang="en-US" sz="900" dirty="0">
                          <a:solidFill>
                            <a:schemeClr val="tx1"/>
                          </a:solidFill>
                          <a:latin typeface="Meiryo UI" pitchFamily="50" charset="-128"/>
                          <a:ea typeface="Meiryo UI" pitchFamily="50" charset="-128"/>
                          <a:cs typeface="Meiryo UI" pitchFamily="50" charset="-128"/>
                        </a:rPr>
                        <a:t>日（火）</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滋賀県・京都府・大阪府・兵庫県・奈良県・和歌山県</a:t>
                      </a:r>
                      <a:endParaRPr kumimoji="1" lang="en-US" altLang="ja-JP" sz="900" dirty="0">
                        <a:solidFill>
                          <a:schemeClr val="tx1"/>
                        </a:solidFill>
                        <a:latin typeface="Meiryo UI" pitchFamily="50" charset="-128"/>
                        <a:ea typeface="Meiryo UI" pitchFamily="50" charset="-128"/>
                        <a:cs typeface="Meiryo UI" pitchFamily="50" charset="-128"/>
                      </a:endParaRP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●大阪ガス　ハグミュージアム</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住所：大阪府大阪市西区千代崎</a:t>
                      </a: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　　　　　</a:t>
                      </a:r>
                      <a:r>
                        <a:rPr kumimoji="1" lang="en-US" altLang="ja-JP" sz="900" dirty="0" smtClean="0">
                          <a:solidFill>
                            <a:schemeClr val="tx1"/>
                          </a:solidFill>
                          <a:latin typeface="Meiryo UI" pitchFamily="50" charset="-128"/>
                          <a:ea typeface="Meiryo UI" pitchFamily="50" charset="-128"/>
                          <a:cs typeface="Meiryo UI" pitchFamily="50" charset="-128"/>
                        </a:rPr>
                        <a:t>3</a:t>
                      </a:r>
                      <a:r>
                        <a:rPr kumimoji="1" lang="ja-JP" altLang="en-US" sz="900" dirty="0" smtClean="0">
                          <a:solidFill>
                            <a:schemeClr val="tx1"/>
                          </a:solidFill>
                          <a:latin typeface="Meiryo UI" pitchFamily="50" charset="-128"/>
                          <a:ea typeface="Meiryo UI" pitchFamily="50" charset="-128"/>
                          <a:cs typeface="Meiryo UI" pitchFamily="50" charset="-128"/>
                        </a:rPr>
                        <a:t>丁目</a:t>
                      </a:r>
                      <a:r>
                        <a:rPr kumimoji="1" lang="ja-JP" altLang="en-US" sz="900" dirty="0">
                          <a:solidFill>
                            <a:schemeClr val="tx1"/>
                          </a:solidFill>
                          <a:latin typeface="Meiryo UI" pitchFamily="50" charset="-128"/>
                          <a:ea typeface="Meiryo UI" pitchFamily="50" charset="-128"/>
                          <a:cs typeface="Meiryo UI" pitchFamily="50" charset="-128"/>
                        </a:rPr>
                        <a:t>南</a:t>
                      </a:r>
                      <a:r>
                        <a:rPr kumimoji="1" lang="en-US" altLang="ja-JP" sz="900" dirty="0">
                          <a:solidFill>
                            <a:schemeClr val="tx1"/>
                          </a:solidFill>
                          <a:latin typeface="Meiryo UI" pitchFamily="50" charset="-128"/>
                          <a:ea typeface="Meiryo UI" pitchFamily="50" charset="-128"/>
                          <a:cs typeface="Meiryo UI" pitchFamily="50" charset="-128"/>
                        </a:rPr>
                        <a:t>2-59</a:t>
                      </a:r>
                      <a:endParaRPr kumimoji="1" lang="ja-JP" altLang="en-US" sz="900" dirty="0">
                        <a:solidFill>
                          <a:schemeClr val="tx1"/>
                        </a:solidFill>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6"/>
                  </a:ext>
                </a:extLst>
              </a:tr>
              <a:tr h="792088">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中国大会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18</a:t>
                      </a:r>
                      <a:r>
                        <a:rPr kumimoji="1" lang="ja-JP" altLang="en-US" sz="900" dirty="0">
                          <a:solidFill>
                            <a:schemeClr val="tx1"/>
                          </a:solidFill>
                          <a:latin typeface="Meiryo UI" pitchFamily="50" charset="-128"/>
                          <a:ea typeface="Meiryo UI" pitchFamily="50" charset="-128"/>
                          <a:cs typeface="Meiryo UI" pitchFamily="50" charset="-128"/>
                        </a:rPr>
                        <a:t>日（月）</a:t>
                      </a: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鳥取県・島根県・岡山県・広島県・山口県</a:t>
                      </a: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●広島ガスショールーム　ガストピアセンター</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住所：広島県広島市中区南竹屋町</a:t>
                      </a:r>
                      <a:endParaRPr kumimoji="1" lang="en-US" altLang="ja-JP" sz="900" b="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　　　　</a:t>
                      </a:r>
                      <a:r>
                        <a:rPr kumimoji="1" lang="ja-JP" altLang="en-US" sz="900" b="0" baseline="0" dirty="0">
                          <a:solidFill>
                            <a:schemeClr val="tx1"/>
                          </a:solidFill>
                          <a:latin typeface="Meiryo UI" pitchFamily="50" charset="-128"/>
                          <a:ea typeface="Meiryo UI" pitchFamily="50" charset="-128"/>
                          <a:cs typeface="Meiryo UI" pitchFamily="50" charset="-128"/>
                        </a:rPr>
                        <a:t> </a:t>
                      </a:r>
                      <a:r>
                        <a:rPr kumimoji="1" lang="en-US" altLang="ja-JP" sz="900" b="0" baseline="0" dirty="0">
                          <a:solidFill>
                            <a:schemeClr val="tx1"/>
                          </a:solidFill>
                          <a:latin typeface="Meiryo UI" pitchFamily="50" charset="-128"/>
                          <a:ea typeface="Meiryo UI" pitchFamily="50" charset="-128"/>
                          <a:cs typeface="Meiryo UI" pitchFamily="50" charset="-128"/>
                        </a:rPr>
                        <a:t>1-30</a:t>
                      </a:r>
                      <a:endParaRPr kumimoji="1" lang="ja-JP" altLang="en-US" sz="900" b="0" dirty="0">
                        <a:solidFill>
                          <a:schemeClr val="tx1"/>
                        </a:solidFill>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7"/>
                  </a:ext>
                </a:extLst>
              </a:tr>
              <a:tr h="792088">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四国大会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11</a:t>
                      </a:r>
                      <a:r>
                        <a:rPr kumimoji="1" lang="ja-JP" altLang="en-US" sz="900" dirty="0">
                          <a:solidFill>
                            <a:schemeClr val="tx1"/>
                          </a:solidFill>
                          <a:latin typeface="Meiryo UI" pitchFamily="50" charset="-128"/>
                          <a:ea typeface="Meiryo UI" pitchFamily="50" charset="-128"/>
                          <a:cs typeface="Meiryo UI" pitchFamily="50" charset="-128"/>
                        </a:rPr>
                        <a:t>日</a:t>
                      </a:r>
                      <a:r>
                        <a:rPr kumimoji="1" lang="ja-JP" altLang="en-US" sz="900" dirty="0" smtClean="0">
                          <a:solidFill>
                            <a:schemeClr val="tx1"/>
                          </a:solidFill>
                          <a:latin typeface="Meiryo UI" pitchFamily="50" charset="-128"/>
                          <a:ea typeface="Meiryo UI" pitchFamily="50" charset="-128"/>
                          <a:cs typeface="Meiryo UI" pitchFamily="50" charset="-128"/>
                        </a:rPr>
                        <a:t>（月）</a:t>
                      </a:r>
                      <a:endParaRPr kumimoji="1" lang="ja-JP" altLang="en-US" sz="900" dirty="0">
                        <a:solidFill>
                          <a:schemeClr val="tx1"/>
                        </a:solidFill>
                        <a:latin typeface="Meiryo UI" pitchFamily="50" charset="-128"/>
                        <a:ea typeface="Meiryo UI" pitchFamily="50" charset="-128"/>
                        <a:cs typeface="Meiryo UI" pitchFamily="50" charset="-128"/>
                      </a:endParaRPr>
                    </a:p>
                  </a:txBody>
                  <a:tcPr anchor="ctr"/>
                </a:tc>
                <a:tc>
                  <a:txBody>
                    <a:bodyPr/>
                    <a:lstStyle/>
                    <a:p>
                      <a:pPr algn="l"/>
                      <a:r>
                        <a:rPr kumimoji="1" lang="ja-JP" altLang="en-US" sz="900" dirty="0">
                          <a:solidFill>
                            <a:schemeClr val="tx1"/>
                          </a:solidFill>
                          <a:latin typeface="Meiryo UI" pitchFamily="50" charset="-128"/>
                          <a:ea typeface="Meiryo UI" pitchFamily="50" charset="-128"/>
                          <a:cs typeface="Meiryo UI" pitchFamily="50" charset="-128"/>
                        </a:rPr>
                        <a:t>香川県・愛媛県・徳島県・高知県</a:t>
                      </a: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●四国ガスグループショールーム</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　</a:t>
                      </a:r>
                      <a:r>
                        <a:rPr lang="ja-JP" altLang="en-US" sz="900" baseline="0" dirty="0">
                          <a:solidFill>
                            <a:schemeClr val="tx1"/>
                          </a:solidFill>
                          <a:latin typeface="Meiryo UI" pitchFamily="50" charset="-128"/>
                          <a:ea typeface="Meiryo UI" pitchFamily="50" charset="-128"/>
                          <a:cs typeface="Meiryo UI" pitchFamily="50" charset="-128"/>
                        </a:rPr>
                        <a:t> ガス生活館</a:t>
                      </a:r>
                      <a:r>
                        <a:rPr lang="ja-JP" altLang="en-US" sz="900" dirty="0">
                          <a:solidFill>
                            <a:schemeClr val="tx1"/>
                          </a:solidFill>
                          <a:latin typeface="Meiryo UI" pitchFamily="50" charset="-128"/>
                          <a:ea typeface="Meiryo UI" pitchFamily="50" charset="-128"/>
                          <a:cs typeface="Meiryo UI" pitchFamily="50" charset="-128"/>
                        </a:rPr>
                        <a:t>ピポット高松</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住所：香川県高松市松福町</a:t>
                      </a:r>
                      <a:r>
                        <a:rPr kumimoji="1" lang="en-US" altLang="ja-JP" sz="900" dirty="0">
                          <a:solidFill>
                            <a:schemeClr val="tx1"/>
                          </a:solidFill>
                          <a:latin typeface="Meiryo UI" pitchFamily="50" charset="-128"/>
                          <a:ea typeface="Meiryo UI" pitchFamily="50" charset="-128"/>
                          <a:cs typeface="Meiryo UI" pitchFamily="50" charset="-128"/>
                        </a:rPr>
                        <a:t>1-13-30</a:t>
                      </a:r>
                      <a:endParaRPr kumimoji="1" lang="ja-JP" altLang="en-US" sz="900" dirty="0">
                        <a:solidFill>
                          <a:schemeClr val="tx1"/>
                        </a:solidFill>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8"/>
                  </a:ext>
                </a:extLst>
              </a:tr>
              <a:tr h="752480">
                <a:tc>
                  <a:txBody>
                    <a:bodyPr/>
                    <a:lstStyle/>
                    <a:p>
                      <a:pPr algn="ctr"/>
                      <a:r>
                        <a:rPr kumimoji="1" lang="ja-JP" altLang="en-US" sz="900" dirty="0">
                          <a:solidFill>
                            <a:schemeClr val="tx1"/>
                          </a:solidFill>
                          <a:latin typeface="Meiryo UI" pitchFamily="50" charset="-128"/>
                          <a:ea typeface="Meiryo UI" pitchFamily="50" charset="-128"/>
                          <a:cs typeface="Meiryo UI" pitchFamily="50" charset="-128"/>
                        </a:rPr>
                        <a:t>九州大会</a:t>
                      </a:r>
                    </a:p>
                  </a:txBody>
                  <a:tcPr anchor="ctr"/>
                </a:tc>
                <a:tc>
                  <a:txBody>
                    <a:bodyPr/>
                    <a:lstStyle/>
                    <a:p>
                      <a:pPr algn="ctr"/>
                      <a:r>
                        <a:rPr kumimoji="1" lang="en-US" altLang="ja-JP" sz="900" dirty="0">
                          <a:solidFill>
                            <a:schemeClr val="tx1"/>
                          </a:solidFill>
                          <a:latin typeface="Meiryo UI" pitchFamily="50" charset="-128"/>
                          <a:ea typeface="Meiryo UI" pitchFamily="50" charset="-128"/>
                          <a:cs typeface="Meiryo UI" pitchFamily="50" charset="-128"/>
                        </a:rPr>
                        <a:t>3</a:t>
                      </a:r>
                      <a:r>
                        <a:rPr kumimoji="1" lang="ja-JP" altLang="en-US" sz="900" dirty="0">
                          <a:solidFill>
                            <a:schemeClr val="tx1"/>
                          </a:solidFill>
                          <a:latin typeface="Meiryo UI" pitchFamily="50" charset="-128"/>
                          <a:ea typeface="Meiryo UI" pitchFamily="50" charset="-128"/>
                          <a:cs typeface="Meiryo UI" pitchFamily="50" charset="-128"/>
                        </a:rPr>
                        <a:t>月</a:t>
                      </a:r>
                      <a:r>
                        <a:rPr kumimoji="1" lang="en-US" altLang="ja-JP" sz="900" dirty="0">
                          <a:solidFill>
                            <a:schemeClr val="tx1"/>
                          </a:solidFill>
                          <a:latin typeface="Meiryo UI" pitchFamily="50" charset="-128"/>
                          <a:ea typeface="Meiryo UI" pitchFamily="50" charset="-128"/>
                          <a:cs typeface="Meiryo UI" pitchFamily="50" charset="-128"/>
                        </a:rPr>
                        <a:t>25</a:t>
                      </a:r>
                      <a:r>
                        <a:rPr kumimoji="1" lang="ja-JP" altLang="en-US" sz="900" dirty="0">
                          <a:solidFill>
                            <a:schemeClr val="tx1"/>
                          </a:solidFill>
                          <a:latin typeface="Meiryo UI" pitchFamily="50" charset="-128"/>
                          <a:ea typeface="Meiryo UI" pitchFamily="50" charset="-128"/>
                          <a:cs typeface="Meiryo UI" pitchFamily="50" charset="-128"/>
                        </a:rPr>
                        <a:t>日（月）</a:t>
                      </a:r>
                    </a:p>
                  </a:txBody>
                  <a:tcPr anchor="ctr"/>
                </a:tc>
                <a:tc>
                  <a:txBody>
                    <a:bodyPr/>
                    <a:lstStyle/>
                    <a:p>
                      <a:pPr algn="l"/>
                      <a:r>
                        <a:rPr lang="ja-JP" altLang="en-US" sz="900" dirty="0">
                          <a:solidFill>
                            <a:schemeClr val="tx1"/>
                          </a:solidFill>
                          <a:latin typeface="Meiryo UI" pitchFamily="50" charset="-128"/>
                          <a:ea typeface="Meiryo UI" pitchFamily="50" charset="-128"/>
                          <a:cs typeface="Meiryo UI" pitchFamily="50" charset="-128"/>
                        </a:rPr>
                        <a:t>福岡県・佐賀県・長崎県・熊本県・大分県・宮崎県・鹿児島県・沖縄県</a:t>
                      </a:r>
                      <a:endParaRPr lang="en-US" altLang="ja-JP" sz="800" dirty="0">
                        <a:solidFill>
                          <a:schemeClr val="tx1"/>
                        </a:solidFill>
                        <a:latin typeface="Meiryo UI" pitchFamily="50" charset="-128"/>
                        <a:ea typeface="Meiryo UI" pitchFamily="50" charset="-128"/>
                        <a:cs typeface="Meiryo UI" pitchFamily="50" charset="-128"/>
                      </a:endParaRPr>
                    </a:p>
                  </a:txBody>
                  <a:tcPr anchor="ctr"/>
                </a:tc>
                <a:tc>
                  <a:txBody>
                    <a:bodyPr/>
                    <a:lstStyle/>
                    <a:p>
                      <a:pPr marL="0" marR="0" indent="0" algn="l" defTabSz="956737"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itchFamily="50" charset="-128"/>
                          <a:ea typeface="Meiryo UI" pitchFamily="50" charset="-128"/>
                          <a:cs typeface="Meiryo UI" pitchFamily="50" charset="-128"/>
                        </a:rPr>
                        <a:t>●中村学園</a:t>
                      </a:r>
                      <a:r>
                        <a:rPr lang="ja-JP" altLang="en-US" sz="900" dirty="0" smtClean="0">
                          <a:solidFill>
                            <a:schemeClr val="tx1"/>
                          </a:solidFill>
                          <a:latin typeface="Meiryo UI" pitchFamily="50" charset="-128"/>
                          <a:ea typeface="Meiryo UI" pitchFamily="50" charset="-128"/>
                          <a:cs typeface="Meiryo UI" pitchFamily="50" charset="-128"/>
                        </a:rPr>
                        <a:t>大学　短期大学部</a:t>
                      </a:r>
                      <a:endParaRPr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itchFamily="50" charset="-128"/>
                        <a:ea typeface="Meiryo UI" pitchFamily="50" charset="-128"/>
                        <a:cs typeface="Meiryo UI" pitchFamily="50" charset="-128"/>
                      </a:endParaRPr>
                    </a:p>
                    <a:p>
                      <a:pPr marL="0" marR="0" indent="0" algn="l" defTabSz="956737"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itchFamily="50" charset="-128"/>
                          <a:ea typeface="Meiryo UI" pitchFamily="50" charset="-128"/>
                          <a:cs typeface="Meiryo UI" pitchFamily="50" charset="-128"/>
                        </a:rPr>
                        <a:t>住所：福岡県福岡市城南区別府</a:t>
                      </a:r>
                      <a:r>
                        <a:rPr kumimoji="1" lang="en-US" altLang="ja-JP" sz="900" dirty="0">
                          <a:solidFill>
                            <a:schemeClr val="tx1"/>
                          </a:solidFill>
                          <a:latin typeface="Meiryo UI" pitchFamily="50" charset="-128"/>
                          <a:ea typeface="Meiryo UI" pitchFamily="50" charset="-128"/>
                          <a:cs typeface="Meiryo UI" pitchFamily="50" charset="-128"/>
                        </a:rPr>
                        <a:t>5-7-1</a:t>
                      </a:r>
                      <a:endParaRPr kumimoji="1" lang="ja-JP" altLang="en-US" sz="900" dirty="0">
                        <a:solidFill>
                          <a:schemeClr val="tx1"/>
                        </a:solidFill>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9"/>
                  </a:ext>
                </a:extLst>
              </a:tr>
            </a:tbl>
          </a:graphicData>
        </a:graphic>
      </p:graphicFrame>
      <p:sp>
        <p:nvSpPr>
          <p:cNvPr id="2" name="テキスト ボックス 1"/>
          <p:cNvSpPr txBox="1"/>
          <p:nvPr/>
        </p:nvSpPr>
        <p:spPr>
          <a:xfrm>
            <a:off x="1077136" y="9000752"/>
            <a:ext cx="5061001"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諸事情により会場が変更になった場合は、地方大会出場店舗様へはご連絡いたします。</a:t>
            </a:r>
          </a:p>
        </p:txBody>
      </p:sp>
    </p:spTree>
    <p:extLst>
      <p:ext uri="{BB962C8B-B14F-4D97-AF65-F5344CB8AC3E}">
        <p14:creationId xmlns="" xmlns:p14="http://schemas.microsoft.com/office/powerpoint/2010/main" val="319911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p:cNvCxnSpPr/>
          <p:nvPr/>
        </p:nvCxnSpPr>
        <p:spPr>
          <a:xfrm flipV="1">
            <a:off x="501605" y="647824"/>
            <a:ext cx="6770733" cy="307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下矢印 27"/>
          <p:cNvSpPr/>
          <p:nvPr/>
        </p:nvSpPr>
        <p:spPr>
          <a:xfrm>
            <a:off x="179785" y="604770"/>
            <a:ext cx="432048" cy="9217024"/>
          </a:xfrm>
          <a:prstGeom prst="downArrow">
            <a:avLst>
              <a:gd name="adj1" fmla="val 50000"/>
              <a:gd name="adj2" fmla="val 87478"/>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 name="円/楕円 8"/>
          <p:cNvSpPr/>
          <p:nvPr/>
        </p:nvSpPr>
        <p:spPr>
          <a:xfrm>
            <a:off x="290014" y="688593"/>
            <a:ext cx="211591" cy="21159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6" name="テキスト ボックス 15"/>
          <p:cNvSpPr txBox="1"/>
          <p:nvPr/>
        </p:nvSpPr>
        <p:spPr>
          <a:xfrm>
            <a:off x="216660" y="991934"/>
            <a:ext cx="323165" cy="900246"/>
          </a:xfrm>
          <a:prstGeom prst="rect">
            <a:avLst/>
          </a:prstGeom>
          <a:noFill/>
        </p:spPr>
        <p:txBody>
          <a:bodyPr vert="eaVert" wrap="none" rtlCol="0">
            <a:spAutoFit/>
          </a:bodyPr>
          <a:lstStyle/>
          <a:p>
            <a:pPr algn="ctr"/>
            <a:r>
              <a:rPr kumimoji="1" lang="ja-JP" altLang="en-US" sz="900" b="1" dirty="0">
                <a:latin typeface="Meiryo UI" pitchFamily="50" charset="-128"/>
                <a:ea typeface="Meiryo UI" pitchFamily="50" charset="-128"/>
                <a:cs typeface="Meiryo UI" pitchFamily="50" charset="-128"/>
              </a:rPr>
              <a:t>エントリー期間</a:t>
            </a:r>
          </a:p>
        </p:txBody>
      </p:sp>
      <p:sp>
        <p:nvSpPr>
          <p:cNvPr id="51" name="テキスト ボックス 50"/>
          <p:cNvSpPr txBox="1"/>
          <p:nvPr/>
        </p:nvSpPr>
        <p:spPr>
          <a:xfrm>
            <a:off x="216660" y="3210352"/>
            <a:ext cx="323165" cy="553998"/>
          </a:xfrm>
          <a:prstGeom prst="rect">
            <a:avLst/>
          </a:prstGeom>
          <a:noFill/>
        </p:spPr>
        <p:txBody>
          <a:bodyPr vert="eaVert" wrap="none" rtlCol="0">
            <a:spAutoFit/>
          </a:bodyPr>
          <a:lstStyle/>
          <a:p>
            <a:pPr algn="ctr"/>
            <a:r>
              <a:rPr kumimoji="1" lang="ja-JP" altLang="en-US" sz="900" b="1" dirty="0">
                <a:latin typeface="Meiryo UI" pitchFamily="50" charset="-128"/>
                <a:ea typeface="Meiryo UI" pitchFamily="50" charset="-128"/>
                <a:cs typeface="Meiryo UI" pitchFamily="50" charset="-128"/>
              </a:rPr>
              <a:t>書類選考</a:t>
            </a:r>
          </a:p>
        </p:txBody>
      </p:sp>
      <p:sp>
        <p:nvSpPr>
          <p:cNvPr id="52" name="テキスト ボックス 51"/>
          <p:cNvSpPr txBox="1"/>
          <p:nvPr/>
        </p:nvSpPr>
        <p:spPr>
          <a:xfrm>
            <a:off x="216660" y="5530410"/>
            <a:ext cx="323165" cy="553998"/>
          </a:xfrm>
          <a:prstGeom prst="rect">
            <a:avLst/>
          </a:prstGeom>
          <a:noFill/>
        </p:spPr>
        <p:txBody>
          <a:bodyPr vert="eaVert" wrap="none" rtlCol="0">
            <a:spAutoFit/>
          </a:bodyPr>
          <a:lstStyle/>
          <a:p>
            <a:pPr algn="ctr"/>
            <a:r>
              <a:rPr kumimoji="1" lang="ja-JP" altLang="en-US" sz="900" b="1" dirty="0">
                <a:latin typeface="Meiryo UI" pitchFamily="50" charset="-128"/>
                <a:ea typeface="Meiryo UI" pitchFamily="50" charset="-128"/>
                <a:cs typeface="Meiryo UI" pitchFamily="50" charset="-128"/>
              </a:rPr>
              <a:t>地方大会</a:t>
            </a:r>
          </a:p>
        </p:txBody>
      </p:sp>
      <p:sp>
        <p:nvSpPr>
          <p:cNvPr id="54" name="テキスト ボックス 53"/>
          <p:cNvSpPr txBox="1"/>
          <p:nvPr/>
        </p:nvSpPr>
        <p:spPr>
          <a:xfrm>
            <a:off x="216660" y="7923673"/>
            <a:ext cx="323165" cy="553998"/>
          </a:xfrm>
          <a:prstGeom prst="rect">
            <a:avLst/>
          </a:prstGeom>
          <a:noFill/>
        </p:spPr>
        <p:txBody>
          <a:bodyPr vert="eaVert" wrap="none" rtlCol="0">
            <a:spAutoFit/>
          </a:bodyPr>
          <a:lstStyle/>
          <a:p>
            <a:pPr algn="ctr"/>
            <a:r>
              <a:rPr kumimoji="1" lang="ja-JP" altLang="en-US" sz="900" b="1" dirty="0">
                <a:latin typeface="Meiryo UI" pitchFamily="50" charset="-128"/>
                <a:ea typeface="Meiryo UI" pitchFamily="50" charset="-128"/>
                <a:cs typeface="Meiryo UI" pitchFamily="50" charset="-128"/>
              </a:rPr>
              <a:t>全国大会</a:t>
            </a:r>
          </a:p>
        </p:txBody>
      </p:sp>
      <p:sp>
        <p:nvSpPr>
          <p:cNvPr id="55" name="円/楕円 54"/>
          <p:cNvSpPr/>
          <p:nvPr/>
        </p:nvSpPr>
        <p:spPr>
          <a:xfrm>
            <a:off x="290014" y="2376016"/>
            <a:ext cx="211591" cy="21159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6" name="円/楕円 55"/>
          <p:cNvSpPr/>
          <p:nvPr/>
        </p:nvSpPr>
        <p:spPr>
          <a:xfrm>
            <a:off x="290014" y="4392240"/>
            <a:ext cx="211591" cy="21159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8" name="円/楕円 57"/>
          <p:cNvSpPr/>
          <p:nvPr/>
        </p:nvSpPr>
        <p:spPr>
          <a:xfrm>
            <a:off x="290014" y="7128544"/>
            <a:ext cx="211591" cy="21159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cxnSp>
        <p:nvCxnSpPr>
          <p:cNvPr id="63" name="直線コネクタ 62"/>
          <p:cNvCxnSpPr/>
          <p:nvPr/>
        </p:nvCxnSpPr>
        <p:spPr>
          <a:xfrm flipV="1">
            <a:off x="501605" y="2584529"/>
            <a:ext cx="6770733" cy="307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488455" y="4531823"/>
            <a:ext cx="6783883" cy="3473"/>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90027" y="7071993"/>
            <a:ext cx="6782311" cy="307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501605" y="7356471"/>
            <a:ext cx="6770733" cy="307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11833" y="647824"/>
            <a:ext cx="0" cy="17281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611833" y="2587607"/>
            <a:ext cx="0" cy="16561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611833" y="4680272"/>
            <a:ext cx="0" cy="23042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611833" y="7431557"/>
            <a:ext cx="0" cy="21746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96399" y="742728"/>
            <a:ext cx="6324145" cy="265135"/>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1" name="正方形/長方形 70"/>
          <p:cNvSpPr/>
          <p:nvPr/>
        </p:nvSpPr>
        <p:spPr>
          <a:xfrm>
            <a:off x="696399" y="2659615"/>
            <a:ext cx="6394963" cy="269086"/>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3" name="正方形/長方形 72"/>
          <p:cNvSpPr/>
          <p:nvPr/>
        </p:nvSpPr>
        <p:spPr>
          <a:xfrm>
            <a:off x="696399" y="4734776"/>
            <a:ext cx="6394963" cy="269086"/>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6" name="テキスト ボックス 25"/>
          <p:cNvSpPr txBox="1"/>
          <p:nvPr/>
        </p:nvSpPr>
        <p:spPr>
          <a:xfrm>
            <a:off x="696400" y="730865"/>
            <a:ext cx="5155579"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cs typeface="Meiryo UI" pitchFamily="50" charset="-128"/>
              </a:rPr>
              <a:t>エントリー期間：　</a:t>
            </a:r>
            <a:r>
              <a:rPr kumimoji="1" lang="en-US" altLang="ja-JP" sz="1200" dirty="0">
                <a:latin typeface="Meiryo UI" pitchFamily="50" charset="-128"/>
                <a:ea typeface="Meiryo UI" pitchFamily="50" charset="-128"/>
                <a:cs typeface="Meiryo UI" pitchFamily="50" charset="-128"/>
              </a:rPr>
              <a:t>2018</a:t>
            </a:r>
            <a:r>
              <a:rPr kumimoji="1"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10</a:t>
            </a:r>
            <a:r>
              <a:rPr kumimoji="1"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16</a:t>
            </a:r>
            <a:r>
              <a:rPr kumimoji="1" lang="ja-JP" altLang="en-US" sz="1200" dirty="0">
                <a:latin typeface="Meiryo UI" pitchFamily="50" charset="-128"/>
                <a:ea typeface="Meiryo UI" pitchFamily="50" charset="-128"/>
                <a:cs typeface="Meiryo UI" pitchFamily="50" charset="-128"/>
              </a:rPr>
              <a:t>日（火）～</a:t>
            </a:r>
            <a:r>
              <a:rPr kumimoji="1" lang="en-US" altLang="ja-JP" sz="1200" dirty="0">
                <a:latin typeface="Meiryo UI" pitchFamily="50" charset="-128"/>
                <a:ea typeface="Meiryo UI" pitchFamily="50" charset="-128"/>
                <a:cs typeface="Meiryo UI" pitchFamily="50" charset="-128"/>
              </a:rPr>
              <a:t>2019</a:t>
            </a:r>
            <a:r>
              <a:rPr kumimoji="1" lang="ja-JP" altLang="en-US" sz="1200" dirty="0">
                <a:latin typeface="Meiryo UI" pitchFamily="50" charset="-128"/>
                <a:ea typeface="Meiryo UI" pitchFamily="50" charset="-128"/>
                <a:cs typeface="Meiryo UI" pitchFamily="50" charset="-128"/>
              </a:rPr>
              <a:t>年</a:t>
            </a:r>
            <a:r>
              <a:rPr kumimoji="1" lang="en-US" altLang="ja-JP" sz="1200" dirty="0">
                <a:latin typeface="Meiryo UI" pitchFamily="50" charset="-128"/>
                <a:ea typeface="Meiryo UI" pitchFamily="50" charset="-128"/>
                <a:cs typeface="Meiryo UI" pitchFamily="50" charset="-128"/>
              </a:rPr>
              <a:t>1</a:t>
            </a:r>
            <a:r>
              <a:rPr kumimoji="1"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16</a:t>
            </a:r>
            <a:r>
              <a:rPr kumimoji="1" lang="ja-JP" altLang="en-US" sz="1200" dirty="0">
                <a:latin typeface="Meiryo UI" pitchFamily="50" charset="-128"/>
                <a:ea typeface="Meiryo UI" pitchFamily="50" charset="-128"/>
                <a:cs typeface="Meiryo UI" pitchFamily="50" charset="-128"/>
              </a:rPr>
              <a:t>日（水）必着</a:t>
            </a:r>
          </a:p>
        </p:txBody>
      </p:sp>
      <p:sp>
        <p:nvSpPr>
          <p:cNvPr id="74" name="テキスト ボックス 73"/>
          <p:cNvSpPr txBox="1"/>
          <p:nvPr/>
        </p:nvSpPr>
        <p:spPr>
          <a:xfrm>
            <a:off x="696400" y="2659615"/>
            <a:ext cx="417293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cs typeface="Meiryo UI" pitchFamily="50" charset="-128"/>
              </a:rPr>
              <a:t>当落通知期間：　</a:t>
            </a:r>
            <a:r>
              <a:rPr kumimoji="1" lang="en-US" altLang="ja-JP" sz="1200" dirty="0">
                <a:latin typeface="Meiryo UI" pitchFamily="50" charset="-128"/>
                <a:ea typeface="Meiryo UI" pitchFamily="50" charset="-128"/>
                <a:cs typeface="Meiryo UI" pitchFamily="50" charset="-128"/>
              </a:rPr>
              <a:t>2019</a:t>
            </a:r>
            <a:r>
              <a:rPr kumimoji="1" lang="ja-JP" altLang="en-US" sz="1200" dirty="0">
                <a:latin typeface="Meiryo UI" pitchFamily="50" charset="-128"/>
                <a:ea typeface="Meiryo UI" pitchFamily="50" charset="-128"/>
                <a:cs typeface="Meiryo UI" pitchFamily="50" charset="-128"/>
              </a:rPr>
              <a:t>年</a:t>
            </a:r>
            <a:r>
              <a:rPr kumimoji="1" lang="en-US" altLang="ja-JP" sz="1200" dirty="0">
                <a:latin typeface="Meiryo UI" pitchFamily="50" charset="-128"/>
                <a:ea typeface="Meiryo UI" pitchFamily="50" charset="-128"/>
                <a:cs typeface="Meiryo UI" pitchFamily="50" charset="-128"/>
              </a:rPr>
              <a:t>2</a:t>
            </a:r>
            <a:r>
              <a:rPr kumimoji="1"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13</a:t>
            </a:r>
            <a:r>
              <a:rPr kumimoji="1" lang="ja-JP" altLang="en-US" sz="1200" dirty="0">
                <a:latin typeface="Meiryo UI" pitchFamily="50" charset="-128"/>
                <a:ea typeface="Meiryo UI" pitchFamily="50" charset="-128"/>
                <a:cs typeface="Meiryo UI" pitchFamily="50" charset="-128"/>
              </a:rPr>
              <a:t>日（水）～</a:t>
            </a:r>
            <a:r>
              <a:rPr lang="en-US" altLang="ja-JP" sz="1200" dirty="0">
                <a:latin typeface="Meiryo UI" pitchFamily="50" charset="-128"/>
                <a:ea typeface="Meiryo UI" pitchFamily="50" charset="-128"/>
                <a:cs typeface="Meiryo UI" pitchFamily="50" charset="-128"/>
              </a:rPr>
              <a:t>2</a:t>
            </a:r>
            <a:r>
              <a:rPr kumimoji="1"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22</a:t>
            </a:r>
            <a:r>
              <a:rPr kumimoji="1" lang="ja-JP" altLang="en-US" sz="1200" dirty="0">
                <a:latin typeface="Meiryo UI" pitchFamily="50" charset="-128"/>
                <a:ea typeface="Meiryo UI" pitchFamily="50" charset="-128"/>
                <a:cs typeface="Meiryo UI" pitchFamily="50" charset="-128"/>
              </a:rPr>
              <a:t>日（金）</a:t>
            </a:r>
          </a:p>
        </p:txBody>
      </p:sp>
      <p:sp>
        <p:nvSpPr>
          <p:cNvPr id="75" name="テキスト ボックス 74"/>
          <p:cNvSpPr txBox="1"/>
          <p:nvPr/>
        </p:nvSpPr>
        <p:spPr>
          <a:xfrm>
            <a:off x="696400" y="4726863"/>
            <a:ext cx="5141151"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cs typeface="Meiryo UI" pitchFamily="50" charset="-128"/>
              </a:rPr>
              <a:t>地方大会開催日程：　</a:t>
            </a:r>
            <a:r>
              <a:rPr kumimoji="1" lang="en-US" altLang="ja-JP" sz="1200" dirty="0">
                <a:latin typeface="Meiryo UI" pitchFamily="50" charset="-128"/>
                <a:ea typeface="Meiryo UI" pitchFamily="50" charset="-128"/>
                <a:cs typeface="Meiryo UI" pitchFamily="50" charset="-128"/>
              </a:rPr>
              <a:t>3</a:t>
            </a:r>
            <a:r>
              <a:rPr kumimoji="1" lang="ja-JP" altLang="en-US" sz="1200" dirty="0">
                <a:latin typeface="Meiryo UI" pitchFamily="50" charset="-128"/>
                <a:ea typeface="Meiryo UI" pitchFamily="50" charset="-128"/>
                <a:cs typeface="Meiryo UI" pitchFamily="50" charset="-128"/>
              </a:rPr>
              <a:t>月</a:t>
            </a:r>
            <a:r>
              <a:rPr kumimoji="1" lang="en-US" altLang="ja-JP" sz="1200" dirty="0">
                <a:latin typeface="Meiryo UI" pitchFamily="50" charset="-128"/>
                <a:ea typeface="Meiryo UI" pitchFamily="50" charset="-128"/>
                <a:cs typeface="Meiryo UI" pitchFamily="50" charset="-128"/>
              </a:rPr>
              <a:t>11</a:t>
            </a:r>
            <a:r>
              <a:rPr kumimoji="1" lang="ja-JP" altLang="en-US" sz="1200" dirty="0">
                <a:latin typeface="Meiryo UI" pitchFamily="50" charset="-128"/>
                <a:ea typeface="Meiryo UI" pitchFamily="50" charset="-128"/>
                <a:cs typeface="Meiryo UI" pitchFamily="50" charset="-128"/>
              </a:rPr>
              <a:t>日（月）～</a:t>
            </a:r>
            <a:r>
              <a:rPr lang="en-US" altLang="ja-JP" sz="1200" dirty="0">
                <a:latin typeface="Meiryo UI" pitchFamily="50" charset="-128"/>
                <a:ea typeface="Meiryo UI" pitchFamily="50" charset="-128"/>
                <a:cs typeface="Meiryo UI" pitchFamily="50" charset="-128"/>
              </a:rPr>
              <a:t>3</a:t>
            </a:r>
            <a:r>
              <a:rPr lang="ja-JP" altLang="en-US" sz="1200" dirty="0">
                <a:latin typeface="Meiryo UI" pitchFamily="50" charset="-128"/>
                <a:ea typeface="Meiryo UI" pitchFamily="50" charset="-128"/>
                <a:cs typeface="Meiryo UI" pitchFamily="50" charset="-128"/>
              </a:rPr>
              <a:t>月</a:t>
            </a:r>
            <a:r>
              <a:rPr lang="en-US" altLang="ja-JP" sz="1200" dirty="0" smtClean="0">
                <a:latin typeface="Meiryo UI" pitchFamily="50" charset="-128"/>
                <a:ea typeface="Meiryo UI" pitchFamily="50" charset="-128"/>
                <a:cs typeface="Meiryo UI" pitchFamily="50" charset="-128"/>
              </a:rPr>
              <a:t>29</a:t>
            </a:r>
            <a:r>
              <a:rPr kumimoji="1" lang="ja-JP" altLang="en-US" sz="1200" dirty="0" smtClean="0">
                <a:latin typeface="Meiryo UI" pitchFamily="50" charset="-128"/>
                <a:ea typeface="Meiryo UI" pitchFamily="50" charset="-128"/>
                <a:cs typeface="Meiryo UI" pitchFamily="50" charset="-128"/>
              </a:rPr>
              <a:t>日（</a:t>
            </a:r>
            <a:r>
              <a:rPr lang="ja-JP" altLang="en-US" sz="1200" dirty="0">
                <a:latin typeface="Meiryo UI" pitchFamily="50" charset="-128"/>
                <a:ea typeface="Meiryo UI" pitchFamily="50" charset="-128"/>
                <a:cs typeface="Meiryo UI" pitchFamily="50" charset="-128"/>
              </a:rPr>
              <a:t>金</a:t>
            </a:r>
            <a:r>
              <a:rPr kumimoji="1" lang="ja-JP" altLang="en-US" sz="1200" dirty="0" smtClean="0">
                <a:latin typeface="Meiryo UI" pitchFamily="50" charset="-128"/>
                <a:ea typeface="Meiryo UI" pitchFamily="50" charset="-128"/>
                <a:cs typeface="Meiryo UI" pitchFamily="50" charset="-128"/>
              </a:rPr>
              <a:t>）</a:t>
            </a:r>
            <a:r>
              <a:rPr kumimoji="1" lang="ja-JP" altLang="en-US" sz="1200" dirty="0">
                <a:latin typeface="Meiryo UI" pitchFamily="50" charset="-128"/>
                <a:ea typeface="Meiryo UI" pitchFamily="50" charset="-128"/>
                <a:cs typeface="Meiryo UI" pitchFamily="50" charset="-128"/>
              </a:rPr>
              <a:t>の指定する各</a:t>
            </a:r>
            <a:r>
              <a:rPr kumimoji="1" lang="en-US" altLang="ja-JP" sz="1200" dirty="0">
                <a:latin typeface="Meiryo UI" pitchFamily="50" charset="-128"/>
                <a:ea typeface="Meiryo UI" pitchFamily="50" charset="-128"/>
                <a:cs typeface="Meiryo UI" pitchFamily="50" charset="-128"/>
              </a:rPr>
              <a:t>1</a:t>
            </a:r>
            <a:r>
              <a:rPr kumimoji="1" lang="ja-JP" altLang="en-US" sz="1200" dirty="0">
                <a:latin typeface="Meiryo UI" pitchFamily="50" charset="-128"/>
                <a:ea typeface="Meiryo UI" pitchFamily="50" charset="-128"/>
                <a:cs typeface="Meiryo UI" pitchFamily="50" charset="-128"/>
              </a:rPr>
              <a:t>日</a:t>
            </a:r>
          </a:p>
        </p:txBody>
      </p:sp>
      <p:sp>
        <p:nvSpPr>
          <p:cNvPr id="27" name="テキスト ボックス 26"/>
          <p:cNvSpPr txBox="1"/>
          <p:nvPr/>
        </p:nvSpPr>
        <p:spPr>
          <a:xfrm>
            <a:off x="5579125" y="4840257"/>
            <a:ext cx="1441420" cy="200055"/>
          </a:xfrm>
          <a:prstGeom prst="rect">
            <a:avLst/>
          </a:prstGeom>
          <a:noFill/>
        </p:spPr>
        <p:txBody>
          <a:bodyPr wrap="none" rtlCol="0">
            <a:spAutoFit/>
          </a:bodyPr>
          <a:lstStyle/>
          <a:p>
            <a:r>
              <a:rPr kumimoji="1" lang="en-US" altLang="ja-JP" sz="700" dirty="0">
                <a:latin typeface="Meiryo UI" pitchFamily="50" charset="-128"/>
                <a:ea typeface="Meiryo UI" pitchFamily="50" charset="-128"/>
                <a:cs typeface="Meiryo UI" pitchFamily="50" charset="-128"/>
              </a:rPr>
              <a:t>※</a:t>
            </a:r>
            <a:r>
              <a:rPr kumimoji="1" lang="ja-JP" altLang="en-US" sz="700" dirty="0">
                <a:latin typeface="Meiryo UI" pitchFamily="50" charset="-128"/>
                <a:ea typeface="Meiryo UI" pitchFamily="50" charset="-128"/>
                <a:cs typeface="Meiryo UI" pitchFamily="50" charset="-128"/>
              </a:rPr>
              <a:t>地方大会開催日程は別頁参照</a:t>
            </a:r>
          </a:p>
        </p:txBody>
      </p:sp>
      <p:sp>
        <p:nvSpPr>
          <p:cNvPr id="77" name="正方形/長方形 76"/>
          <p:cNvSpPr/>
          <p:nvPr/>
        </p:nvSpPr>
        <p:spPr>
          <a:xfrm>
            <a:off x="696399" y="7431557"/>
            <a:ext cx="6394963" cy="463278"/>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8" name="テキスト ボックス 77"/>
          <p:cNvSpPr txBox="1"/>
          <p:nvPr/>
        </p:nvSpPr>
        <p:spPr>
          <a:xfrm>
            <a:off x="696400" y="7431557"/>
            <a:ext cx="5748690" cy="461665"/>
          </a:xfrm>
          <a:prstGeom prst="rect">
            <a:avLst/>
          </a:prstGeom>
          <a:noFill/>
        </p:spPr>
        <p:txBody>
          <a:bodyPr wrap="none" rtlCol="0">
            <a:spAutoFit/>
          </a:bodyPr>
          <a:lstStyle/>
          <a:p>
            <a:r>
              <a:rPr kumimoji="1" lang="ja-JP" altLang="en-US" sz="1200" dirty="0">
                <a:latin typeface="Meiryo UI" pitchFamily="50" charset="-128"/>
                <a:ea typeface="Meiryo UI" pitchFamily="50" charset="-128"/>
                <a:cs typeface="Meiryo UI" pitchFamily="50" charset="-128"/>
              </a:rPr>
              <a:t>全国大会開催日程：プレスデー      </a:t>
            </a:r>
            <a:r>
              <a:rPr lang="en-US" altLang="ja-JP" sz="1200" dirty="0">
                <a:latin typeface="Meiryo UI" pitchFamily="50" charset="-128"/>
                <a:ea typeface="Meiryo UI" pitchFamily="50" charset="-128"/>
                <a:cs typeface="Meiryo UI" pitchFamily="50" charset="-128"/>
              </a:rPr>
              <a:t>5</a:t>
            </a:r>
            <a:r>
              <a:rPr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17</a:t>
            </a:r>
            <a:r>
              <a:rPr lang="ja-JP" altLang="en-US" sz="1200" dirty="0">
                <a:latin typeface="Meiryo UI" pitchFamily="50" charset="-128"/>
                <a:ea typeface="Meiryo UI" pitchFamily="50" charset="-128"/>
                <a:cs typeface="Meiryo UI" pitchFamily="50" charset="-128"/>
              </a:rPr>
              <a:t>日（金）　　　　  　　　  </a:t>
            </a:r>
            <a:r>
              <a:rPr lang="en-US" altLang="ja-JP" sz="1200" dirty="0">
                <a:latin typeface="Meiryo UI" pitchFamily="50" charset="-128"/>
                <a:ea typeface="Meiryo UI" pitchFamily="50" charset="-128"/>
                <a:cs typeface="Meiryo UI" pitchFamily="50" charset="-128"/>
              </a:rPr>
              <a:t>15</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00</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19</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00</a:t>
            </a:r>
          </a:p>
          <a:p>
            <a:r>
              <a:rPr lang="ja-JP" altLang="en-US" sz="1200" dirty="0">
                <a:latin typeface="Meiryo UI" pitchFamily="50" charset="-128"/>
                <a:ea typeface="Meiryo UI" pitchFamily="50" charset="-128"/>
                <a:cs typeface="Meiryo UI" pitchFamily="50" charset="-128"/>
              </a:rPr>
              <a:t>　　　　　　　　　　　　   一般公開　　　</a:t>
            </a:r>
            <a:r>
              <a:rPr lang="en-US" altLang="ja-JP" sz="1200" dirty="0">
                <a:latin typeface="Meiryo UI" pitchFamily="50" charset="-128"/>
                <a:ea typeface="Meiryo UI" pitchFamily="50" charset="-128"/>
                <a:cs typeface="Meiryo UI" pitchFamily="50" charset="-128"/>
              </a:rPr>
              <a:t>5</a:t>
            </a:r>
            <a:r>
              <a:rPr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18</a:t>
            </a:r>
            <a:r>
              <a:rPr lang="ja-JP" altLang="en-US" sz="1200" dirty="0">
                <a:latin typeface="Meiryo UI" pitchFamily="50" charset="-128"/>
                <a:ea typeface="Meiryo UI" pitchFamily="50" charset="-128"/>
                <a:cs typeface="Meiryo UI" pitchFamily="50" charset="-128"/>
              </a:rPr>
              <a:t>日（土）・</a:t>
            </a:r>
            <a:r>
              <a:rPr lang="en-US" altLang="ja-JP" sz="1200" dirty="0">
                <a:latin typeface="Meiryo UI" pitchFamily="50" charset="-128"/>
                <a:ea typeface="Meiryo UI" pitchFamily="50" charset="-128"/>
                <a:cs typeface="Meiryo UI" pitchFamily="50" charset="-128"/>
              </a:rPr>
              <a:t>19</a:t>
            </a:r>
            <a:r>
              <a:rPr lang="ja-JP" altLang="en-US" sz="1200" dirty="0">
                <a:latin typeface="Meiryo UI" pitchFamily="50" charset="-128"/>
                <a:ea typeface="Meiryo UI" pitchFamily="50" charset="-128"/>
                <a:cs typeface="Meiryo UI" pitchFamily="50" charset="-128"/>
              </a:rPr>
              <a:t>日（日） </a:t>
            </a:r>
            <a:r>
              <a:rPr lang="en-US" altLang="ja-JP" sz="1200" dirty="0">
                <a:latin typeface="Meiryo UI" pitchFamily="50" charset="-128"/>
                <a:ea typeface="Meiryo UI" pitchFamily="50" charset="-128"/>
                <a:cs typeface="Meiryo UI" pitchFamily="50" charset="-128"/>
              </a:rPr>
              <a:t>11</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00</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19</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00</a:t>
            </a:r>
            <a:endParaRPr kumimoji="1" lang="ja-JP" altLang="en-US" sz="1200" dirty="0">
              <a:latin typeface="Meiryo UI" pitchFamily="50" charset="-128"/>
              <a:ea typeface="Meiryo UI" pitchFamily="50" charset="-128"/>
              <a:cs typeface="Meiryo UI" pitchFamily="50" charset="-128"/>
            </a:endParaRPr>
          </a:p>
        </p:txBody>
      </p:sp>
      <p:sp>
        <p:nvSpPr>
          <p:cNvPr id="80" name="テキスト ボックス 79"/>
          <p:cNvSpPr txBox="1"/>
          <p:nvPr/>
        </p:nvSpPr>
        <p:spPr>
          <a:xfrm>
            <a:off x="827088" y="1076177"/>
            <a:ext cx="6117946" cy="219719"/>
          </a:xfrm>
          <a:prstGeom prst="rect">
            <a:avLst/>
          </a:prstGeom>
          <a:noFill/>
        </p:spPr>
        <p:txBody>
          <a:bodyPr wrap="square" lIns="95674" tIns="47837" rIns="95674" bIns="47837" rtlCol="0">
            <a:spAutoFit/>
          </a:bodyPr>
          <a:lstStyle/>
          <a:p>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応募</a:t>
            </a:r>
            <a:r>
              <a:rPr lang="ja-JP" altLang="en-US" sz="800" dirty="0">
                <a:latin typeface="Meiryo UI" pitchFamily="50" charset="-128"/>
                <a:ea typeface="Meiryo UI" pitchFamily="50" charset="-128"/>
                <a:cs typeface="Meiryo UI" pitchFamily="50" charset="-128"/>
              </a:rPr>
              <a:t>要項</a:t>
            </a:r>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（本紙）をご覧いただき、所定のエントリーシートに必要事項を記入し写真を貼付した上、当事務局に期日までに郵送してください。</a:t>
            </a:r>
            <a:endParaRPr lang="en-US" altLang="ja-JP" sz="800" dirty="0">
              <a:latin typeface="Meiryo UI" pitchFamily="50" charset="-128"/>
              <a:ea typeface="Meiryo UI" pitchFamily="50" charset="-128"/>
              <a:cs typeface="Meiryo UI" pitchFamily="50" charset="-128"/>
            </a:endParaRPr>
          </a:p>
        </p:txBody>
      </p:sp>
      <p:sp>
        <p:nvSpPr>
          <p:cNvPr id="82" name="テキスト ボックス 81"/>
          <p:cNvSpPr txBox="1"/>
          <p:nvPr/>
        </p:nvSpPr>
        <p:spPr>
          <a:xfrm>
            <a:off x="815887" y="5040312"/>
            <a:ext cx="6275476" cy="219719"/>
          </a:xfrm>
          <a:prstGeom prst="rect">
            <a:avLst/>
          </a:prstGeom>
          <a:noFill/>
        </p:spPr>
        <p:txBody>
          <a:bodyPr wrap="square" lIns="95674" tIns="47837" rIns="95674" bIns="47837" rtlCol="0">
            <a:spAutoFit/>
          </a:bodyPr>
          <a:lstStyle/>
          <a:p>
            <a:r>
              <a:rPr lang="ja-JP" altLang="en-US" sz="800" dirty="0">
                <a:latin typeface="Meiryo UI" pitchFamily="50" charset="-128"/>
                <a:ea typeface="Meiryo UI" pitchFamily="50" charset="-128"/>
                <a:cs typeface="Meiryo UI" pitchFamily="50" charset="-128"/>
              </a:rPr>
              <a:t>全国</a:t>
            </a:r>
            <a:r>
              <a:rPr lang="en-US" altLang="ja-JP" sz="800" dirty="0">
                <a:latin typeface="Meiryo UI" pitchFamily="50" charset="-128"/>
                <a:ea typeface="Meiryo UI" pitchFamily="50" charset="-128"/>
                <a:cs typeface="Meiryo UI" pitchFamily="50" charset="-128"/>
              </a:rPr>
              <a:t>9</a:t>
            </a:r>
            <a:r>
              <a:rPr lang="ja-JP" altLang="en-US" sz="800" dirty="0">
                <a:latin typeface="Meiryo UI" pitchFamily="50" charset="-128"/>
                <a:ea typeface="Meiryo UI" pitchFamily="50" charset="-128"/>
                <a:cs typeface="Meiryo UI" pitchFamily="50" charset="-128"/>
              </a:rPr>
              <a:t>エリアで代表店舗を決定する、実食審査会を実施いたします。</a:t>
            </a:r>
            <a:endParaRPr lang="en-US" altLang="ja-JP" sz="800" dirty="0">
              <a:latin typeface="Meiryo UI" pitchFamily="50" charset="-128"/>
              <a:ea typeface="Meiryo UI" pitchFamily="50" charset="-128"/>
              <a:cs typeface="Meiryo UI" pitchFamily="50" charset="-128"/>
            </a:endParaRPr>
          </a:p>
        </p:txBody>
      </p:sp>
      <p:sp>
        <p:nvSpPr>
          <p:cNvPr id="83" name="テキスト ボックス 82"/>
          <p:cNvSpPr txBox="1"/>
          <p:nvPr/>
        </p:nvSpPr>
        <p:spPr>
          <a:xfrm>
            <a:off x="755849" y="7891140"/>
            <a:ext cx="6114473" cy="219719"/>
          </a:xfrm>
          <a:prstGeom prst="rect">
            <a:avLst/>
          </a:prstGeom>
          <a:noFill/>
        </p:spPr>
        <p:txBody>
          <a:bodyPr wrap="square" lIns="95674" tIns="47837" rIns="95674" bIns="47837" rtlCol="0">
            <a:spAutoFit/>
          </a:bodyPr>
          <a:lstStyle/>
          <a:p>
            <a:r>
              <a:rPr lang="ja-JP" altLang="en-US" sz="800" dirty="0">
                <a:latin typeface="Meiryo UI" pitchFamily="50" charset="-128"/>
                <a:ea typeface="Meiryo UI" pitchFamily="50" charset="-128"/>
                <a:cs typeface="Meiryo UI" pitchFamily="50" charset="-128"/>
              </a:rPr>
              <a:t>全国から勝ち上がった代表店舗が集結！会場内で投票を</a:t>
            </a:r>
            <a:r>
              <a:rPr lang="ja-JP" altLang="en-US" sz="800" dirty="0" smtClean="0">
                <a:latin typeface="Meiryo UI" pitchFamily="50" charset="-128"/>
                <a:ea typeface="Meiryo UI" pitchFamily="50" charset="-128"/>
                <a:cs typeface="Meiryo UI" pitchFamily="50" charset="-128"/>
              </a:rPr>
              <a:t>行い、グランプリ</a:t>
            </a:r>
            <a:r>
              <a:rPr lang="ja-JP" altLang="en-US" sz="800" dirty="0">
                <a:latin typeface="Meiryo UI" pitchFamily="50" charset="-128"/>
                <a:ea typeface="Meiryo UI" pitchFamily="50" charset="-128"/>
                <a:cs typeface="Meiryo UI" pitchFamily="50" charset="-128"/>
              </a:rPr>
              <a:t>を決定します。</a:t>
            </a:r>
            <a:endParaRPr lang="en-US" altLang="ja-JP" sz="800" dirty="0">
              <a:latin typeface="Meiryo UI" pitchFamily="50" charset="-128"/>
              <a:ea typeface="Meiryo UI" pitchFamily="50" charset="-128"/>
              <a:cs typeface="Meiryo UI" pitchFamily="50" charset="-128"/>
            </a:endParaRPr>
          </a:p>
        </p:txBody>
      </p:sp>
      <p:sp>
        <p:nvSpPr>
          <p:cNvPr id="86" name="テキスト ボックス 85"/>
          <p:cNvSpPr txBox="1"/>
          <p:nvPr/>
        </p:nvSpPr>
        <p:spPr>
          <a:xfrm>
            <a:off x="827088" y="1436217"/>
            <a:ext cx="6117946" cy="219719"/>
          </a:xfrm>
          <a:prstGeom prst="rect">
            <a:avLst/>
          </a:prstGeom>
          <a:noFill/>
        </p:spPr>
        <p:txBody>
          <a:bodyPr wrap="square" lIns="95674" tIns="47837" rIns="95674" bIns="47837" rtlCol="0">
            <a:spAutoFit/>
          </a:bodyPr>
          <a:lstStyle/>
          <a:p>
            <a:r>
              <a:rPr lang="ja-JP" altLang="en-US" sz="800" dirty="0">
                <a:latin typeface="Meiryo UI" pitchFamily="50" charset="-128"/>
                <a:ea typeface="Meiryo UI" pitchFamily="50" charset="-128"/>
                <a:cs typeface="Meiryo UI" pitchFamily="50" charset="-128"/>
              </a:rPr>
              <a:t>記入していただいた地方大会エリア区分ごとに書類選考を実施いたします。地方大会会場及び日程は、別頁参照。</a:t>
            </a:r>
            <a:endParaRPr lang="en-US" altLang="ja-JP" sz="800" dirty="0">
              <a:latin typeface="Meiryo UI" pitchFamily="50" charset="-128"/>
              <a:ea typeface="Meiryo UI" pitchFamily="50" charset="-128"/>
              <a:cs typeface="Meiryo UI" pitchFamily="50" charset="-128"/>
            </a:endParaRPr>
          </a:p>
        </p:txBody>
      </p:sp>
      <p:graphicFrame>
        <p:nvGraphicFramePr>
          <p:cNvPr id="87" name="表 86"/>
          <p:cNvGraphicFramePr>
            <a:graphicFrameLocks noGrp="1"/>
          </p:cNvGraphicFramePr>
          <p:nvPr>
            <p:extLst>
              <p:ext uri="{D42A27DB-BD31-4B8C-83A1-F6EECF244321}">
                <p14:modId xmlns="" xmlns:p14="http://schemas.microsoft.com/office/powerpoint/2010/main" val="2585731296"/>
              </p:ext>
            </p:extLst>
          </p:nvPr>
        </p:nvGraphicFramePr>
        <p:xfrm>
          <a:off x="920968" y="1668866"/>
          <a:ext cx="6099579" cy="746874"/>
        </p:xfrm>
        <a:graphic>
          <a:graphicData uri="http://schemas.openxmlformats.org/drawingml/2006/table">
            <a:tbl>
              <a:tblPr firstRow="1" bandRow="1">
                <a:tableStyleId>{5940675A-B579-460E-94D1-54222C63F5DA}</a:tableStyleId>
              </a:tblPr>
              <a:tblGrid>
                <a:gridCol w="677731">
                  <a:extLst>
                    <a:ext uri="{9D8B030D-6E8A-4147-A177-3AD203B41FA5}">
                      <a16:colId xmlns="" xmlns:a16="http://schemas.microsoft.com/office/drawing/2014/main" val="20000"/>
                    </a:ext>
                  </a:extLst>
                </a:gridCol>
                <a:gridCol w="677731">
                  <a:extLst>
                    <a:ext uri="{9D8B030D-6E8A-4147-A177-3AD203B41FA5}">
                      <a16:colId xmlns="" xmlns:a16="http://schemas.microsoft.com/office/drawing/2014/main" val="20001"/>
                    </a:ext>
                  </a:extLst>
                </a:gridCol>
                <a:gridCol w="677731">
                  <a:extLst>
                    <a:ext uri="{9D8B030D-6E8A-4147-A177-3AD203B41FA5}">
                      <a16:colId xmlns="" xmlns:a16="http://schemas.microsoft.com/office/drawing/2014/main" val="20002"/>
                    </a:ext>
                  </a:extLst>
                </a:gridCol>
                <a:gridCol w="677731">
                  <a:extLst>
                    <a:ext uri="{9D8B030D-6E8A-4147-A177-3AD203B41FA5}">
                      <a16:colId xmlns="" xmlns:a16="http://schemas.microsoft.com/office/drawing/2014/main" val="20003"/>
                    </a:ext>
                  </a:extLst>
                </a:gridCol>
                <a:gridCol w="677731">
                  <a:extLst>
                    <a:ext uri="{9D8B030D-6E8A-4147-A177-3AD203B41FA5}">
                      <a16:colId xmlns="" xmlns:a16="http://schemas.microsoft.com/office/drawing/2014/main" val="20004"/>
                    </a:ext>
                  </a:extLst>
                </a:gridCol>
                <a:gridCol w="677731">
                  <a:extLst>
                    <a:ext uri="{9D8B030D-6E8A-4147-A177-3AD203B41FA5}">
                      <a16:colId xmlns="" xmlns:a16="http://schemas.microsoft.com/office/drawing/2014/main" val="20005"/>
                    </a:ext>
                  </a:extLst>
                </a:gridCol>
                <a:gridCol w="677731">
                  <a:extLst>
                    <a:ext uri="{9D8B030D-6E8A-4147-A177-3AD203B41FA5}">
                      <a16:colId xmlns="" xmlns:a16="http://schemas.microsoft.com/office/drawing/2014/main" val="20006"/>
                    </a:ext>
                  </a:extLst>
                </a:gridCol>
                <a:gridCol w="677731">
                  <a:extLst>
                    <a:ext uri="{9D8B030D-6E8A-4147-A177-3AD203B41FA5}">
                      <a16:colId xmlns="" xmlns:a16="http://schemas.microsoft.com/office/drawing/2014/main" val="20007"/>
                    </a:ext>
                  </a:extLst>
                </a:gridCol>
                <a:gridCol w="677731">
                  <a:extLst>
                    <a:ext uri="{9D8B030D-6E8A-4147-A177-3AD203B41FA5}">
                      <a16:colId xmlns="" xmlns:a16="http://schemas.microsoft.com/office/drawing/2014/main" val="20008"/>
                    </a:ext>
                  </a:extLst>
                </a:gridCol>
              </a:tblGrid>
              <a:tr h="282975">
                <a:tc gridSpan="9">
                  <a:txBody>
                    <a:bodyPr/>
                    <a:lstStyle/>
                    <a:p>
                      <a:pPr algn="ctr"/>
                      <a:r>
                        <a:rPr kumimoji="1" lang="ja-JP" altLang="en-US" sz="800" dirty="0"/>
                        <a:t>地方大会エリア区分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 xmlns:a16="http://schemas.microsoft.com/office/drawing/2014/main" val="10000"/>
                  </a:ext>
                </a:extLst>
              </a:tr>
              <a:tr h="463899">
                <a:tc>
                  <a:txBody>
                    <a:bodyPr/>
                    <a:lstStyle/>
                    <a:p>
                      <a:pPr algn="ctr"/>
                      <a:r>
                        <a:rPr kumimoji="1" lang="ja-JP" altLang="en-US" sz="700" dirty="0"/>
                        <a:t>北海道</a:t>
                      </a:r>
                      <a:endParaRPr kumimoji="1" lang="en-US" altLang="ja-JP" sz="700" dirty="0"/>
                    </a:p>
                    <a:p>
                      <a:pPr algn="ct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東北</a:t>
                      </a:r>
                      <a:r>
                        <a:rPr kumimoji="1" lang="en-US" altLang="ja-JP" sz="700" dirty="0"/>
                        <a:t/>
                      </a:r>
                      <a:br>
                        <a:rPr kumimoji="1" lang="en-US" altLang="ja-JP" sz="700" dirty="0"/>
                      </a:b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関東甲信越</a:t>
                      </a:r>
                      <a:endParaRPr kumimoji="1" lang="en-US" altLang="ja-JP" sz="700" dirty="0"/>
                    </a:p>
                    <a:p>
                      <a:pPr algn="ct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北陸</a:t>
                      </a:r>
                      <a:r>
                        <a:rPr kumimoji="1" lang="en-US" altLang="ja-JP" sz="700" dirty="0"/>
                        <a:t/>
                      </a:r>
                      <a:br>
                        <a:rPr kumimoji="1" lang="en-US" altLang="ja-JP" sz="700" dirty="0"/>
                      </a:b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東海</a:t>
                      </a:r>
                      <a:endParaRPr kumimoji="1" lang="en-US" altLang="ja-JP" sz="700" dirty="0"/>
                    </a:p>
                    <a:p>
                      <a:pPr algn="ct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関西</a:t>
                      </a:r>
                      <a:endParaRPr kumimoji="1" lang="en-US" altLang="ja-JP" sz="700" dirty="0"/>
                    </a:p>
                    <a:p>
                      <a:pPr algn="ct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中国</a:t>
                      </a:r>
                      <a:endParaRPr kumimoji="1" lang="en-US" altLang="ja-JP" sz="700" dirty="0"/>
                    </a:p>
                    <a:p>
                      <a:pPr algn="ct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四国</a:t>
                      </a:r>
                      <a:r>
                        <a:rPr kumimoji="1" lang="en-US" altLang="ja-JP" sz="700" dirty="0"/>
                        <a:t/>
                      </a:r>
                      <a:br>
                        <a:rPr kumimoji="1" lang="en-US" altLang="ja-JP" sz="700" dirty="0"/>
                      </a:b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t>九州</a:t>
                      </a:r>
                      <a:endParaRPr kumimoji="1" lang="en-US" altLang="ja-JP" sz="700" dirty="0"/>
                    </a:p>
                    <a:p>
                      <a:pPr algn="ctr"/>
                      <a:r>
                        <a:rPr kumimoji="1" lang="ja-JP" altLang="en-US" sz="700" dirty="0"/>
                        <a:t>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91" name="テキスト ボックス 90"/>
          <p:cNvSpPr txBox="1"/>
          <p:nvPr/>
        </p:nvSpPr>
        <p:spPr>
          <a:xfrm>
            <a:off x="4092687" y="3236172"/>
            <a:ext cx="633507" cy="738664"/>
          </a:xfrm>
          <a:prstGeom prst="rect">
            <a:avLst/>
          </a:prstGeom>
          <a:noFill/>
        </p:spPr>
        <p:txBody>
          <a:bodyPr wrap="none" rtlCol="0">
            <a:spAutoFit/>
          </a:bodyPr>
          <a:lstStyle/>
          <a:p>
            <a:r>
              <a:rPr lang="ja-JP" altLang="en-US" sz="700" dirty="0">
                <a:latin typeface="Meiryo UI" pitchFamily="50" charset="-128"/>
                <a:ea typeface="Meiryo UI" pitchFamily="50" charset="-128"/>
                <a:cs typeface="Meiryo UI" pitchFamily="50" charset="-128"/>
              </a:rPr>
              <a:t>■選考期間</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■選考場所</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■審査員</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■審査方法</a:t>
            </a:r>
            <a:endParaRPr lang="en-US" altLang="ja-JP" sz="700" dirty="0">
              <a:latin typeface="Meiryo UI" pitchFamily="50" charset="-128"/>
              <a:ea typeface="Meiryo UI" pitchFamily="50" charset="-128"/>
              <a:cs typeface="Meiryo UI" pitchFamily="50" charset="-128"/>
            </a:endParaRPr>
          </a:p>
          <a:p>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■審査基準</a:t>
            </a:r>
            <a:endParaRPr lang="en-US" altLang="ja-JP" sz="700" dirty="0">
              <a:latin typeface="Meiryo UI" pitchFamily="50" charset="-128"/>
              <a:ea typeface="Meiryo UI" pitchFamily="50" charset="-128"/>
              <a:cs typeface="Meiryo UI" pitchFamily="50" charset="-128"/>
            </a:endParaRPr>
          </a:p>
        </p:txBody>
      </p:sp>
      <p:sp>
        <p:nvSpPr>
          <p:cNvPr id="92" name="テキスト ボックス 91"/>
          <p:cNvSpPr txBox="1"/>
          <p:nvPr/>
        </p:nvSpPr>
        <p:spPr>
          <a:xfrm>
            <a:off x="4644281" y="3236172"/>
            <a:ext cx="2534058" cy="738664"/>
          </a:xfrm>
          <a:prstGeom prst="rect">
            <a:avLst/>
          </a:prstGeom>
          <a:noFill/>
        </p:spPr>
        <p:txBody>
          <a:bodyPr wrap="square" rtlCol="0">
            <a:spAutoFit/>
          </a:bodyPr>
          <a:lstStyle/>
          <a:p>
            <a:r>
              <a:rPr lang="en-US" altLang="ja-JP" sz="700" dirty="0">
                <a:latin typeface="Meiryo UI" pitchFamily="50" charset="-128"/>
                <a:ea typeface="Meiryo UI" pitchFamily="50" charset="-128"/>
                <a:cs typeface="Meiryo UI" pitchFamily="50" charset="-128"/>
              </a:rPr>
              <a:t>2019</a:t>
            </a:r>
            <a:r>
              <a:rPr lang="ja-JP" altLang="en-US" sz="700" dirty="0">
                <a:latin typeface="Meiryo UI" pitchFamily="50" charset="-128"/>
                <a:ea typeface="Meiryo UI" pitchFamily="50" charset="-128"/>
                <a:cs typeface="Meiryo UI" pitchFamily="50" charset="-128"/>
              </a:rPr>
              <a:t>年</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17</a:t>
            </a:r>
            <a:r>
              <a:rPr lang="ja-JP" altLang="en-US" sz="700" dirty="0">
                <a:latin typeface="Meiryo UI" pitchFamily="50" charset="-128"/>
                <a:ea typeface="Meiryo UI" pitchFamily="50" charset="-128"/>
                <a:cs typeface="Meiryo UI" pitchFamily="50" charset="-128"/>
              </a:rPr>
              <a:t>日（木）～</a:t>
            </a:r>
            <a:r>
              <a:rPr lang="en-US" altLang="ja-JP" sz="700" dirty="0">
                <a:latin typeface="Meiryo UI" pitchFamily="50" charset="-128"/>
                <a:ea typeface="Meiryo UI" pitchFamily="50" charset="-128"/>
                <a:cs typeface="Meiryo UI" pitchFamily="50" charset="-128"/>
              </a:rPr>
              <a:t>2</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12</a:t>
            </a:r>
            <a:r>
              <a:rPr lang="ja-JP" altLang="en-US" sz="700" dirty="0">
                <a:latin typeface="Meiryo UI" pitchFamily="50" charset="-128"/>
                <a:ea typeface="Meiryo UI" pitchFamily="50" charset="-128"/>
                <a:cs typeface="Meiryo UI" pitchFamily="50" charset="-128"/>
              </a:rPr>
              <a:t>日（火）</a:t>
            </a:r>
          </a:p>
          <a:p>
            <a:r>
              <a:rPr lang="ja-JP" altLang="en-US" sz="700" dirty="0">
                <a:latin typeface="Meiryo UI" pitchFamily="50" charset="-128"/>
                <a:ea typeface="Meiryo UI" pitchFamily="50" charset="-128"/>
                <a:cs typeface="Meiryo UI" pitchFamily="50" charset="-128"/>
              </a:rPr>
              <a:t>カゴメオムライス</a:t>
            </a:r>
            <a:r>
              <a:rPr kumimoji="1" lang="ja-JP" altLang="en-US" sz="700" dirty="0">
                <a:latin typeface="Meiryo UI" pitchFamily="50" charset="-128"/>
                <a:ea typeface="Meiryo UI" pitchFamily="50" charset="-128"/>
                <a:cs typeface="Meiryo UI" pitchFamily="50" charset="-128"/>
              </a:rPr>
              <a:t>スタジアム事務局内</a:t>
            </a:r>
            <a:endParaRPr kumimoji="1"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料理研究家、業界関係者、栄養士など</a:t>
            </a:r>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エントリーシートを地方大会出場エリアごとに区分し、エリア単位で</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書類選考を実施いたします。</a:t>
            </a:r>
            <a:endParaRPr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①</a:t>
            </a:r>
            <a:r>
              <a:rPr lang="ja-JP" altLang="en-US" sz="700" dirty="0">
                <a:latin typeface="Meiryo UI" pitchFamily="50" charset="-128"/>
                <a:ea typeface="Meiryo UI" pitchFamily="50" charset="-128"/>
                <a:cs typeface="Meiryo UI" pitchFamily="50" charset="-128"/>
              </a:rPr>
              <a:t>ケチャップ</a:t>
            </a:r>
            <a:r>
              <a:rPr lang="ja-JP" altLang="en-US" sz="700" dirty="0" smtClean="0">
                <a:latin typeface="Meiryo UI" pitchFamily="50" charset="-128"/>
                <a:ea typeface="Meiryo UI" pitchFamily="50" charset="-128"/>
                <a:cs typeface="Meiryo UI" pitchFamily="50" charset="-128"/>
              </a:rPr>
              <a:t>の活用ポイント②</a:t>
            </a:r>
            <a:r>
              <a:rPr lang="ja-JP" altLang="en-US" sz="700" dirty="0">
                <a:latin typeface="Meiryo UI" pitchFamily="50" charset="-128"/>
                <a:ea typeface="Meiryo UI" pitchFamily="50" charset="-128"/>
                <a:cs typeface="Meiryo UI" pitchFamily="50" charset="-128"/>
              </a:rPr>
              <a:t>地域特性③</a:t>
            </a:r>
            <a:r>
              <a:rPr kumimoji="1" lang="ja-JP" altLang="en-US" sz="700" dirty="0">
                <a:latin typeface="Meiryo UI" pitchFamily="50" charset="-128"/>
                <a:ea typeface="Meiryo UI" pitchFamily="50" charset="-128"/>
                <a:cs typeface="Meiryo UI" pitchFamily="50" charset="-128"/>
              </a:rPr>
              <a:t>ビジュアル（見た目）</a:t>
            </a:r>
            <a:endParaRPr kumimoji="1" lang="en-US" altLang="ja-JP" sz="7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683841" y="3059379"/>
            <a:ext cx="3441652" cy="430887"/>
          </a:xfrm>
          <a:prstGeom prst="rect">
            <a:avLst/>
          </a:prstGeom>
          <a:noFill/>
        </p:spPr>
        <p:txBody>
          <a:bodyPr wrap="square" rtlCol="0">
            <a:spAutoFit/>
          </a:bodyPr>
          <a:lstStyle/>
          <a:p>
            <a:r>
              <a:rPr lang="ja-JP" altLang="en-US" sz="800" b="1" dirty="0">
                <a:latin typeface="Meiryo UI" pitchFamily="50" charset="-128"/>
                <a:ea typeface="Meiryo UI" pitchFamily="50" charset="-128"/>
                <a:cs typeface="Meiryo UI" pitchFamily="50" charset="-128"/>
              </a:rPr>
              <a:t>通知方法</a:t>
            </a:r>
            <a:endParaRPr lang="en-US" altLang="ja-JP" sz="800" b="1"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ご応募いただきました全店舗様へ郵送もしくは電話でご連絡いたします。</a:t>
            </a:r>
            <a:endParaRPr lang="en-US" altLang="ja-JP" sz="700" strike="sngStrike" dirty="0">
              <a:latin typeface="Meiryo UI" pitchFamily="50" charset="-128"/>
              <a:ea typeface="Meiryo UI" pitchFamily="50" charset="-128"/>
              <a:cs typeface="Meiryo UI" pitchFamily="50" charset="-128"/>
            </a:endParaRPr>
          </a:p>
          <a:p>
            <a:r>
              <a:rPr lang="en-US" altLang="ja-JP" sz="700" dirty="0">
                <a:latin typeface="Meiryo UI" pitchFamily="50" charset="-128"/>
                <a:ea typeface="Meiryo UI" pitchFamily="50" charset="-128"/>
                <a:cs typeface="Meiryo UI" pitchFamily="50" charset="-128"/>
              </a:rPr>
              <a:t>2019</a:t>
            </a:r>
            <a:r>
              <a:rPr lang="ja-JP" altLang="en-US" sz="700" dirty="0">
                <a:latin typeface="Meiryo UI" pitchFamily="50" charset="-128"/>
                <a:ea typeface="Meiryo UI" pitchFamily="50" charset="-128"/>
                <a:cs typeface="Meiryo UI" pitchFamily="50" charset="-128"/>
              </a:rPr>
              <a:t>年</a:t>
            </a:r>
            <a:r>
              <a:rPr lang="en-US" altLang="ja-JP" sz="700" dirty="0">
                <a:latin typeface="Meiryo UI" pitchFamily="50" charset="-128"/>
                <a:ea typeface="Meiryo UI" pitchFamily="50" charset="-128"/>
                <a:cs typeface="Meiryo UI" pitchFamily="50" charset="-128"/>
              </a:rPr>
              <a:t>2</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22</a:t>
            </a:r>
            <a:r>
              <a:rPr lang="ja-JP" altLang="en-US" sz="700" dirty="0">
                <a:latin typeface="Meiryo UI" pitchFamily="50" charset="-128"/>
                <a:ea typeface="Meiryo UI" pitchFamily="50" charset="-128"/>
                <a:cs typeface="Meiryo UI" pitchFamily="50" charset="-128"/>
              </a:rPr>
              <a:t>日（金）までに通知が</a:t>
            </a:r>
            <a:r>
              <a:rPr lang="ja-JP" altLang="en-US" sz="700" dirty="0" smtClean="0">
                <a:latin typeface="Meiryo UI" pitchFamily="50" charset="-128"/>
                <a:ea typeface="Meiryo UI" pitchFamily="50" charset="-128"/>
                <a:cs typeface="Meiryo UI" pitchFamily="50" charset="-128"/>
              </a:rPr>
              <a:t>ない場合は、落選</a:t>
            </a:r>
            <a:r>
              <a:rPr lang="ja-JP" altLang="en-US" sz="700" dirty="0">
                <a:latin typeface="Meiryo UI" pitchFamily="50" charset="-128"/>
                <a:ea typeface="Meiryo UI" pitchFamily="50" charset="-128"/>
                <a:cs typeface="Meiryo UI" pitchFamily="50" charset="-128"/>
              </a:rPr>
              <a:t>となります。</a:t>
            </a:r>
          </a:p>
        </p:txBody>
      </p:sp>
      <p:sp>
        <p:nvSpPr>
          <p:cNvPr id="94" name="テキスト ボックス 93"/>
          <p:cNvSpPr txBox="1"/>
          <p:nvPr/>
        </p:nvSpPr>
        <p:spPr>
          <a:xfrm>
            <a:off x="683841" y="3563435"/>
            <a:ext cx="3407265" cy="538609"/>
          </a:xfrm>
          <a:prstGeom prst="rect">
            <a:avLst/>
          </a:prstGeom>
          <a:noFill/>
        </p:spPr>
        <p:txBody>
          <a:bodyPr wrap="square" rtlCol="0">
            <a:spAutoFit/>
          </a:bodyPr>
          <a:lstStyle/>
          <a:p>
            <a:r>
              <a:rPr kumimoji="1" lang="ja-JP" altLang="en-US" sz="800" b="1" dirty="0">
                <a:latin typeface="Meiryo UI" pitchFamily="50" charset="-128"/>
                <a:ea typeface="Meiryo UI" pitchFamily="50" charset="-128"/>
                <a:cs typeface="Meiryo UI" pitchFamily="50" charset="-128"/>
              </a:rPr>
              <a:t>備考</a:t>
            </a:r>
            <a:endParaRPr kumimoji="1" lang="en-US" altLang="ja-JP" sz="700" b="1"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・書類選考の一般公開はございません。</a:t>
            </a:r>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・当落に関する評価のお問い合わせはご対応いたしかねます。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・ご応募いただきましたエントリーシート（写真含む）はご返却いたしません。</a:t>
            </a:r>
            <a:endParaRPr lang="en-US" altLang="ja-JP" sz="700" dirty="0">
              <a:latin typeface="Meiryo UI" pitchFamily="50" charset="-128"/>
              <a:ea typeface="Meiryo UI" pitchFamily="50" charset="-128"/>
              <a:cs typeface="Meiryo UI" pitchFamily="50" charset="-128"/>
            </a:endParaRPr>
          </a:p>
        </p:txBody>
      </p:sp>
      <p:sp>
        <p:nvSpPr>
          <p:cNvPr id="97" name="テキスト ボックス 96"/>
          <p:cNvSpPr txBox="1"/>
          <p:nvPr/>
        </p:nvSpPr>
        <p:spPr>
          <a:xfrm>
            <a:off x="768296" y="1295896"/>
            <a:ext cx="795411" cy="215444"/>
          </a:xfrm>
          <a:prstGeom prst="rect">
            <a:avLst/>
          </a:prstGeom>
          <a:noFill/>
        </p:spPr>
        <p:txBody>
          <a:bodyPr wrap="none" rtlCol="0">
            <a:spAutoFit/>
          </a:bodyPr>
          <a:lstStyle/>
          <a:p>
            <a:r>
              <a:rPr kumimoji="1" lang="ja-JP" altLang="en-US" sz="800" b="1" dirty="0">
                <a:latin typeface="Meiryo UI" pitchFamily="50" charset="-128"/>
                <a:ea typeface="Meiryo UI" pitchFamily="50" charset="-128"/>
                <a:cs typeface="Meiryo UI" pitchFamily="50" charset="-128"/>
              </a:rPr>
              <a:t>エントリー区分</a:t>
            </a:r>
          </a:p>
        </p:txBody>
      </p:sp>
      <p:sp>
        <p:nvSpPr>
          <p:cNvPr id="98" name="正方形/長方形 97"/>
          <p:cNvSpPr/>
          <p:nvPr/>
        </p:nvSpPr>
        <p:spPr>
          <a:xfrm>
            <a:off x="725033" y="3567378"/>
            <a:ext cx="3366073" cy="6764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0" name="正方形/長方形 99"/>
          <p:cNvSpPr/>
          <p:nvPr/>
        </p:nvSpPr>
        <p:spPr>
          <a:xfrm>
            <a:off x="725033" y="3059379"/>
            <a:ext cx="3366073" cy="46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1" name="正方形/長方形 100"/>
          <p:cNvSpPr/>
          <p:nvPr/>
        </p:nvSpPr>
        <p:spPr>
          <a:xfrm>
            <a:off x="4131173" y="3059380"/>
            <a:ext cx="2960190" cy="896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2" name="テキスト ボックス 101"/>
          <p:cNvSpPr txBox="1"/>
          <p:nvPr/>
        </p:nvSpPr>
        <p:spPr>
          <a:xfrm>
            <a:off x="4131174" y="3059379"/>
            <a:ext cx="595035" cy="215444"/>
          </a:xfrm>
          <a:prstGeom prst="rect">
            <a:avLst/>
          </a:prstGeom>
          <a:noFill/>
        </p:spPr>
        <p:txBody>
          <a:bodyPr wrap="none" rtlCol="0">
            <a:spAutoFit/>
          </a:bodyPr>
          <a:lstStyle/>
          <a:p>
            <a:r>
              <a:rPr kumimoji="1" lang="ja-JP" altLang="en-US" sz="800" b="1" dirty="0">
                <a:latin typeface="Meiryo UI" pitchFamily="50" charset="-128"/>
                <a:ea typeface="Meiryo UI" pitchFamily="50" charset="-128"/>
                <a:cs typeface="Meiryo UI" pitchFamily="50" charset="-128"/>
              </a:rPr>
              <a:t>選考方法</a:t>
            </a:r>
          </a:p>
        </p:txBody>
      </p:sp>
      <p:sp>
        <p:nvSpPr>
          <p:cNvPr id="103" name="二等辺三角形 102"/>
          <p:cNvSpPr/>
          <p:nvPr/>
        </p:nvSpPr>
        <p:spPr>
          <a:xfrm rot="5400000">
            <a:off x="2653774" y="4384842"/>
            <a:ext cx="279240" cy="1676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4" name="テキスト ボックス 103"/>
          <p:cNvSpPr txBox="1"/>
          <p:nvPr/>
        </p:nvSpPr>
        <p:spPr>
          <a:xfrm>
            <a:off x="2877196" y="4320232"/>
            <a:ext cx="2627642" cy="261610"/>
          </a:xfrm>
          <a:prstGeom prst="rect">
            <a:avLst/>
          </a:prstGeom>
          <a:noFill/>
        </p:spPr>
        <p:txBody>
          <a:bodyPr wrap="none" rtlCol="0">
            <a:spAutoFit/>
          </a:bodyPr>
          <a:lstStyle/>
          <a:p>
            <a:r>
              <a:rPr kumimoji="1" lang="ja-JP" altLang="en-US" sz="1100" b="1" dirty="0">
                <a:solidFill>
                  <a:srgbClr val="FF0000"/>
                </a:solidFill>
                <a:latin typeface="Meiryo UI" pitchFamily="50" charset="-128"/>
                <a:ea typeface="Meiryo UI" pitchFamily="50" charset="-128"/>
                <a:cs typeface="Meiryo UI" pitchFamily="50" charset="-128"/>
              </a:rPr>
              <a:t>地方大会</a:t>
            </a:r>
            <a:r>
              <a:rPr lang="en-US" altLang="ja-JP" sz="1100" b="1" dirty="0">
                <a:solidFill>
                  <a:srgbClr val="FF0000"/>
                </a:solidFill>
                <a:latin typeface="Meiryo UI" pitchFamily="50" charset="-128"/>
                <a:ea typeface="Meiryo UI" pitchFamily="50" charset="-128"/>
                <a:cs typeface="Meiryo UI" pitchFamily="50" charset="-128"/>
              </a:rPr>
              <a:t>9</a:t>
            </a:r>
            <a:r>
              <a:rPr lang="ja-JP" altLang="en-US" sz="1100" b="1" dirty="0">
                <a:solidFill>
                  <a:srgbClr val="FF0000"/>
                </a:solidFill>
                <a:latin typeface="Meiryo UI" pitchFamily="50" charset="-128"/>
                <a:ea typeface="Meiryo UI" pitchFamily="50" charset="-128"/>
                <a:cs typeface="Meiryo UI" pitchFamily="50" charset="-128"/>
              </a:rPr>
              <a:t>エリア</a:t>
            </a:r>
            <a:r>
              <a:rPr kumimoji="1" lang="ja-JP" altLang="en-US" sz="1100" b="1" dirty="0">
                <a:solidFill>
                  <a:srgbClr val="FF0000"/>
                </a:solidFill>
                <a:latin typeface="Meiryo UI" pitchFamily="50" charset="-128"/>
                <a:ea typeface="Meiryo UI" pitchFamily="50" charset="-128"/>
                <a:cs typeface="Meiryo UI" pitchFamily="50" charset="-128"/>
              </a:rPr>
              <a:t>に出場する店舗を選抜！</a:t>
            </a:r>
            <a:endParaRPr kumimoji="1" lang="en-US" altLang="ja-JP" sz="1100" b="1" dirty="0">
              <a:solidFill>
                <a:srgbClr val="FF0000"/>
              </a:solidFill>
              <a:latin typeface="Meiryo UI" pitchFamily="50" charset="-128"/>
              <a:ea typeface="Meiryo UI" pitchFamily="50" charset="-128"/>
              <a:cs typeface="Meiryo UI" pitchFamily="50" charset="-128"/>
            </a:endParaRPr>
          </a:p>
        </p:txBody>
      </p:sp>
      <p:sp>
        <p:nvSpPr>
          <p:cNvPr id="106" name="テキスト ボックス 105"/>
          <p:cNvSpPr txBox="1"/>
          <p:nvPr/>
        </p:nvSpPr>
        <p:spPr>
          <a:xfrm>
            <a:off x="4068217" y="5616376"/>
            <a:ext cx="2910342" cy="435163"/>
          </a:xfrm>
          <a:prstGeom prst="rect">
            <a:avLst/>
          </a:prstGeom>
          <a:noFill/>
        </p:spPr>
        <p:txBody>
          <a:bodyPr wrap="square" lIns="95674" tIns="47837" rIns="95674" bIns="47837" rtlCol="0">
            <a:spAutoFit/>
          </a:bodyPr>
          <a:lstStyle/>
          <a:p>
            <a:r>
              <a:rPr lang="ja-JP" altLang="en-US" sz="800" b="1" dirty="0">
                <a:latin typeface="Meiryo UI" pitchFamily="50" charset="-128"/>
                <a:ea typeface="Meiryo UI" pitchFamily="50" charset="-128"/>
                <a:cs typeface="Meiryo UI" pitchFamily="50" charset="-128"/>
              </a:rPr>
              <a:t>事務局準備物</a:t>
            </a:r>
            <a:endParaRPr lang="en-US" altLang="ja-JP" sz="700" b="1"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・会場</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キッチンスペース（シンク</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調理器具（ガスもしくは</a:t>
            </a:r>
            <a:r>
              <a:rPr lang="en-US" altLang="ja-JP" sz="700" dirty="0">
                <a:latin typeface="Meiryo UI" pitchFamily="50" charset="-128"/>
                <a:ea typeface="Meiryo UI" pitchFamily="50" charset="-128"/>
                <a:cs typeface="Meiryo UI" pitchFamily="50" charset="-128"/>
              </a:rPr>
              <a:t>IH</a:t>
            </a:r>
            <a:r>
              <a:rPr lang="ja-JP" altLang="en-US" sz="700" dirty="0" smtClean="0">
                <a:latin typeface="Meiryo UI" pitchFamily="50" charset="-128"/>
                <a:ea typeface="Meiryo UI" pitchFamily="50" charset="-128"/>
                <a:cs typeface="Meiryo UI" pitchFamily="50" charset="-128"/>
              </a:rPr>
              <a:t>調理器</a:t>
            </a:r>
            <a:r>
              <a:rPr lang="en-US" altLang="ja-JP" sz="700" dirty="0" smtClean="0">
                <a:latin typeface="Meiryo UI" pitchFamily="50" charset="-128"/>
                <a:ea typeface="Meiryo UI" pitchFamily="50" charset="-128"/>
                <a:cs typeface="Meiryo UI" pitchFamily="50" charset="-128"/>
              </a:rPr>
              <a:t>))</a:t>
            </a:r>
            <a:r>
              <a:rPr lang="ja-JP" altLang="en-US" sz="700" dirty="0" smtClean="0">
                <a:latin typeface="Meiryo UI" pitchFamily="50" charset="-128"/>
                <a:ea typeface="Meiryo UI" pitchFamily="50" charset="-128"/>
                <a:cs typeface="Meiryo UI" pitchFamily="50" charset="-128"/>
              </a:rPr>
              <a:t>・</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光熱費・とりわけ皿</a:t>
            </a:r>
            <a:r>
              <a:rPr lang="ja-JP" altLang="en-US" sz="700" dirty="0" smtClean="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スプーン</a:t>
            </a:r>
            <a:r>
              <a:rPr lang="ja-JP" altLang="en-US" sz="700" dirty="0" smtClean="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試食していただく皿）</a:t>
            </a:r>
          </a:p>
        </p:txBody>
      </p:sp>
      <p:sp>
        <p:nvSpPr>
          <p:cNvPr id="107" name="テキスト ボックス 106"/>
          <p:cNvSpPr txBox="1"/>
          <p:nvPr/>
        </p:nvSpPr>
        <p:spPr>
          <a:xfrm>
            <a:off x="4090408" y="5256336"/>
            <a:ext cx="2863820" cy="435163"/>
          </a:xfrm>
          <a:prstGeom prst="rect">
            <a:avLst/>
          </a:prstGeom>
          <a:noFill/>
        </p:spPr>
        <p:txBody>
          <a:bodyPr wrap="none" lIns="95674" tIns="47837" rIns="95674" bIns="47837" rtlCol="0">
            <a:spAutoFit/>
          </a:bodyPr>
          <a:lstStyle/>
          <a:p>
            <a:r>
              <a:rPr lang="ja-JP" altLang="en-US" sz="800" b="1" dirty="0">
                <a:latin typeface="Meiryo UI" pitchFamily="50" charset="-128"/>
                <a:ea typeface="Meiryo UI" pitchFamily="50" charset="-128"/>
                <a:cs typeface="Meiryo UI" pitchFamily="50" charset="-128"/>
              </a:rPr>
              <a:t>店舗準備物</a:t>
            </a:r>
            <a:endParaRPr lang="en-US" altLang="ja-JP" sz="700" b="1"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・食材・調理器材・調理器具</a:t>
            </a:r>
            <a:r>
              <a:rPr lang="ja-JP" altLang="en-US" sz="700" dirty="0" smtClean="0">
                <a:latin typeface="Meiryo UI" pitchFamily="50" charset="-128"/>
                <a:ea typeface="Meiryo UI" pitchFamily="50" charset="-128"/>
                <a:cs typeface="Meiryo UI" pitchFamily="50" charset="-128"/>
              </a:rPr>
              <a:t>・炊飯器・盛り付け用</a:t>
            </a:r>
            <a:r>
              <a:rPr lang="ja-JP" altLang="en-US" sz="700" dirty="0">
                <a:latin typeface="Meiryo UI" pitchFamily="50" charset="-128"/>
                <a:ea typeface="Meiryo UI" pitchFamily="50" charset="-128"/>
                <a:cs typeface="Meiryo UI" pitchFamily="50" charset="-128"/>
              </a:rPr>
              <a:t>の皿</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・使用する機材等の持ち込みが可能かどうかは事前にお問い合わせください。</a:t>
            </a:r>
            <a:endParaRPr lang="en-US" altLang="ja-JP" sz="700" dirty="0">
              <a:latin typeface="Meiryo UI" pitchFamily="50" charset="-128"/>
              <a:ea typeface="Meiryo UI" pitchFamily="50" charset="-128"/>
              <a:cs typeface="Meiryo UI" pitchFamily="50" charset="-128"/>
            </a:endParaRPr>
          </a:p>
        </p:txBody>
      </p:sp>
      <p:sp>
        <p:nvSpPr>
          <p:cNvPr id="108" name="テキスト ボックス 107"/>
          <p:cNvSpPr txBox="1"/>
          <p:nvPr/>
        </p:nvSpPr>
        <p:spPr>
          <a:xfrm>
            <a:off x="4092687" y="6245864"/>
            <a:ext cx="692818" cy="738664"/>
          </a:xfrm>
          <a:prstGeom prst="rect">
            <a:avLst/>
          </a:prstGeom>
          <a:noFill/>
        </p:spPr>
        <p:txBody>
          <a:bodyPr wrap="none" rtlCol="0">
            <a:spAutoFit/>
          </a:bodyPr>
          <a:lstStyle/>
          <a:p>
            <a:r>
              <a:rPr lang="ja-JP" altLang="en-US" sz="700" dirty="0">
                <a:latin typeface="Meiryo UI" pitchFamily="50" charset="-128"/>
                <a:ea typeface="Meiryo UI" pitchFamily="50" charset="-128"/>
                <a:cs typeface="Meiryo UI" pitchFamily="50" charset="-128"/>
              </a:rPr>
              <a:t>■　出場店舗</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審査員</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審査方法</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審査基準</a:t>
            </a:r>
            <a:endParaRPr lang="en-US" altLang="ja-JP" sz="700" dirty="0">
              <a:latin typeface="Meiryo UI" pitchFamily="50" charset="-128"/>
              <a:ea typeface="Meiryo UI" pitchFamily="50" charset="-128"/>
              <a:cs typeface="Meiryo UI" pitchFamily="50" charset="-128"/>
            </a:endParaRPr>
          </a:p>
          <a:p>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大会運営</a:t>
            </a:r>
            <a:endParaRPr lang="en-US" altLang="ja-JP" sz="700" dirty="0">
              <a:latin typeface="Meiryo UI" pitchFamily="50" charset="-128"/>
              <a:ea typeface="Meiryo UI" pitchFamily="50" charset="-128"/>
              <a:cs typeface="Meiryo UI" pitchFamily="50" charset="-128"/>
            </a:endParaRPr>
          </a:p>
        </p:txBody>
      </p:sp>
      <p:sp>
        <p:nvSpPr>
          <p:cNvPr id="117" name="正方形/長方形 116"/>
          <p:cNvSpPr/>
          <p:nvPr/>
        </p:nvSpPr>
        <p:spPr>
          <a:xfrm>
            <a:off x="4131600" y="5259451"/>
            <a:ext cx="2960953" cy="7920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18" name="正方形/長方形 117"/>
          <p:cNvSpPr/>
          <p:nvPr/>
        </p:nvSpPr>
        <p:spPr>
          <a:xfrm>
            <a:off x="4131173" y="6122421"/>
            <a:ext cx="2960189" cy="8404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19" name="テキスト ボックス 118"/>
          <p:cNvSpPr txBox="1"/>
          <p:nvPr/>
        </p:nvSpPr>
        <p:spPr>
          <a:xfrm>
            <a:off x="4121254" y="6102428"/>
            <a:ext cx="595035" cy="215444"/>
          </a:xfrm>
          <a:prstGeom prst="rect">
            <a:avLst/>
          </a:prstGeom>
          <a:noFill/>
        </p:spPr>
        <p:txBody>
          <a:bodyPr wrap="none" rtlCol="0">
            <a:spAutoFit/>
          </a:bodyPr>
          <a:lstStyle/>
          <a:p>
            <a:r>
              <a:rPr lang="ja-JP" altLang="en-US" sz="800" b="1" dirty="0">
                <a:latin typeface="Meiryo UI" pitchFamily="50" charset="-128"/>
                <a:ea typeface="Meiryo UI" pitchFamily="50" charset="-128"/>
                <a:cs typeface="Meiryo UI" pitchFamily="50" charset="-128"/>
              </a:rPr>
              <a:t>運営</a:t>
            </a:r>
            <a:r>
              <a:rPr kumimoji="1" lang="ja-JP" altLang="en-US" sz="800" b="1" dirty="0">
                <a:latin typeface="Meiryo UI" pitchFamily="50" charset="-128"/>
                <a:ea typeface="Meiryo UI" pitchFamily="50" charset="-128"/>
                <a:cs typeface="Meiryo UI" pitchFamily="50" charset="-128"/>
              </a:rPr>
              <a:t>方法</a:t>
            </a:r>
          </a:p>
        </p:txBody>
      </p:sp>
      <p:sp>
        <p:nvSpPr>
          <p:cNvPr id="120" name="二等辺三角形 119"/>
          <p:cNvSpPr/>
          <p:nvPr/>
        </p:nvSpPr>
        <p:spPr>
          <a:xfrm rot="5400000">
            <a:off x="2641921" y="7112354"/>
            <a:ext cx="279240" cy="1676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21" name="テキスト ボックス 120"/>
          <p:cNvSpPr txBox="1"/>
          <p:nvPr/>
        </p:nvSpPr>
        <p:spPr>
          <a:xfrm>
            <a:off x="2803077" y="7082958"/>
            <a:ext cx="2201244" cy="261610"/>
          </a:xfrm>
          <a:prstGeom prst="rect">
            <a:avLst/>
          </a:prstGeom>
          <a:noFill/>
        </p:spPr>
        <p:txBody>
          <a:bodyPr wrap="none" rtlCol="0">
            <a:spAutoFit/>
          </a:bodyPr>
          <a:lstStyle/>
          <a:p>
            <a:r>
              <a:rPr kumimoji="1" lang="ja-JP" altLang="en-US" sz="1100" b="1" dirty="0">
                <a:solidFill>
                  <a:srgbClr val="FF0000"/>
                </a:solidFill>
                <a:latin typeface="Meiryo UI" pitchFamily="50" charset="-128"/>
                <a:ea typeface="Meiryo UI" pitchFamily="50" charset="-128"/>
                <a:cs typeface="Meiryo UI" pitchFamily="50" charset="-128"/>
              </a:rPr>
              <a:t>全国大会に出場する店舗を決定！</a:t>
            </a:r>
            <a:endParaRPr kumimoji="1" lang="en-US" altLang="ja-JP" sz="1100" b="1" dirty="0">
              <a:solidFill>
                <a:srgbClr val="FF0000"/>
              </a:solidFill>
              <a:latin typeface="Meiryo UI" pitchFamily="50" charset="-128"/>
              <a:ea typeface="Meiryo UI" pitchFamily="50" charset="-128"/>
              <a:cs typeface="Meiryo UI" pitchFamily="50" charset="-128"/>
            </a:endParaRPr>
          </a:p>
        </p:txBody>
      </p:sp>
      <p:sp>
        <p:nvSpPr>
          <p:cNvPr id="138" name="正方形/長方形 137"/>
          <p:cNvSpPr/>
          <p:nvPr/>
        </p:nvSpPr>
        <p:spPr>
          <a:xfrm>
            <a:off x="725033" y="8109758"/>
            <a:ext cx="3366073" cy="129724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39" name="テキスト ボックス 138"/>
          <p:cNvSpPr txBox="1"/>
          <p:nvPr/>
        </p:nvSpPr>
        <p:spPr>
          <a:xfrm>
            <a:off x="710769" y="8110859"/>
            <a:ext cx="3429456" cy="1343103"/>
          </a:xfrm>
          <a:prstGeom prst="rect">
            <a:avLst/>
          </a:prstGeom>
          <a:noFill/>
        </p:spPr>
        <p:txBody>
          <a:bodyPr wrap="square" lIns="95674" tIns="47837" rIns="95674" bIns="47837" rtlCol="0">
            <a:spAutoFit/>
          </a:bodyPr>
          <a:lstStyle/>
          <a:p>
            <a:r>
              <a:rPr lang="ja-JP" altLang="en-US" sz="800" b="1" dirty="0">
                <a:latin typeface="Meiryo UI" pitchFamily="50" charset="-128"/>
                <a:ea typeface="Meiryo UI" pitchFamily="50" charset="-128"/>
                <a:cs typeface="Meiryo UI" pitchFamily="50" charset="-128"/>
              </a:rPr>
              <a:t>提供食数</a:t>
            </a:r>
            <a:endParaRPr lang="en-US" altLang="ja-JP" sz="800" b="1" dirty="0">
              <a:latin typeface="Meiryo UI" pitchFamily="50" charset="-128"/>
              <a:ea typeface="Meiryo UI" pitchFamily="50" charset="-128"/>
              <a:cs typeface="Meiryo UI" pitchFamily="50" charset="-128"/>
            </a:endParaRPr>
          </a:p>
          <a:p>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日</a:t>
            </a:r>
            <a:r>
              <a:rPr lang="en-US" altLang="ja-JP" sz="700" dirty="0">
                <a:latin typeface="Meiryo UI" pitchFamily="50" charset="-128"/>
                <a:ea typeface="Meiryo UI" pitchFamily="50" charset="-128"/>
                <a:cs typeface="Meiryo UI" pitchFamily="50" charset="-128"/>
              </a:rPr>
              <a:t>1,000</a:t>
            </a:r>
            <a:r>
              <a:rPr lang="ja-JP" altLang="en-US" sz="700" dirty="0">
                <a:latin typeface="Meiryo UI" pitchFamily="50" charset="-128"/>
                <a:ea typeface="Meiryo UI" pitchFamily="50" charset="-128"/>
                <a:cs typeface="Meiryo UI" pitchFamily="50" charset="-128"/>
              </a:rPr>
              <a:t>食を目安に食材をご用意ください。（上限はありません）</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事前に販売予定数を申請していただきます。（申請後の変更可）</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800" b="1" dirty="0">
                <a:latin typeface="Meiryo UI" pitchFamily="50" charset="-128"/>
                <a:ea typeface="Meiryo UI" pitchFamily="50" charset="-128"/>
                <a:cs typeface="Meiryo UI" pitchFamily="50" charset="-128"/>
              </a:rPr>
              <a:t>提出書類</a:t>
            </a:r>
            <a:endParaRPr lang="en-US" altLang="ja-JP" sz="800" b="1"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・登記簿謄本　（個人店の場合は住民票）・飲食店営業許可証・食品衛生責任者の</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証明ができる</a:t>
            </a:r>
            <a:r>
              <a:rPr lang="ja-JP" altLang="en-US" sz="700" dirty="0" smtClean="0">
                <a:latin typeface="Meiryo UI" pitchFamily="50" charset="-128"/>
                <a:ea typeface="Meiryo UI" pitchFamily="50" charset="-128"/>
                <a:cs typeface="Meiryo UI" pitchFamily="50" charset="-128"/>
              </a:rPr>
              <a:t>もの</a:t>
            </a:r>
            <a:r>
              <a:rPr lang="ja-JP" altLang="en-US" sz="700" dirty="0">
                <a:latin typeface="Meiryo UI" pitchFamily="50" charset="-128"/>
                <a:ea typeface="Meiryo UI" pitchFamily="50" charset="-128"/>
                <a:cs typeface="Meiryo UI" pitchFamily="50" charset="-128"/>
              </a:rPr>
              <a:t>　その他の詳細は別途ご案内いたします。</a:t>
            </a:r>
            <a:endParaRPr lang="en-US" altLang="ja-JP" sz="700" dirty="0">
              <a:latin typeface="Meiryo UI" pitchFamily="50" charset="-128"/>
              <a:ea typeface="Meiryo UI" pitchFamily="50" charset="-128"/>
              <a:cs typeface="Meiryo UI" pitchFamily="50" charset="-128"/>
            </a:endParaRPr>
          </a:p>
          <a:p>
            <a:endParaRPr lang="en-US" altLang="ja-JP" sz="800" b="1" dirty="0">
              <a:latin typeface="Meiryo UI" pitchFamily="50" charset="-128"/>
              <a:ea typeface="Meiryo UI" pitchFamily="50" charset="-128"/>
              <a:cs typeface="Meiryo UI" pitchFamily="50" charset="-128"/>
            </a:endParaRPr>
          </a:p>
          <a:p>
            <a:r>
              <a:rPr lang="ja-JP" altLang="en-US" sz="800" b="1" dirty="0">
                <a:latin typeface="Meiryo UI" pitchFamily="50" charset="-128"/>
                <a:ea typeface="Meiryo UI" pitchFamily="50" charset="-128"/>
                <a:cs typeface="Meiryo UI" pitchFamily="50" charset="-128"/>
              </a:rPr>
              <a:t>売上金について</a:t>
            </a:r>
            <a:endParaRPr lang="en-US" altLang="ja-JP" sz="800" b="1"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販売したオムライスの売上金（１食</a:t>
            </a:r>
            <a:r>
              <a:rPr lang="en-US" altLang="ja-JP" sz="700" dirty="0">
                <a:latin typeface="Meiryo UI" pitchFamily="50" charset="-128"/>
                <a:ea typeface="Meiryo UI" pitchFamily="50" charset="-128"/>
                <a:cs typeface="Meiryo UI" pitchFamily="50" charset="-128"/>
              </a:rPr>
              <a:t>700</a:t>
            </a:r>
            <a:r>
              <a:rPr lang="ja-JP" altLang="en-US" sz="700" dirty="0">
                <a:latin typeface="Meiryo UI" pitchFamily="50" charset="-128"/>
                <a:ea typeface="Meiryo UI" pitchFamily="50" charset="-128"/>
                <a:cs typeface="Meiryo UI" pitchFamily="50" charset="-128"/>
              </a:rPr>
              <a:t>円</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回収食券数）は全て店舗様へ後日</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お支払いたします。当日は食券制の為、金銭のやり取りは行いません。</a:t>
            </a:r>
          </a:p>
        </p:txBody>
      </p:sp>
      <p:sp>
        <p:nvSpPr>
          <p:cNvPr id="144" name="正方形/長方形 143"/>
          <p:cNvSpPr/>
          <p:nvPr/>
        </p:nvSpPr>
        <p:spPr>
          <a:xfrm>
            <a:off x="4131173" y="8110859"/>
            <a:ext cx="2960189" cy="9768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45" name="二等辺三角形 144"/>
          <p:cNvSpPr/>
          <p:nvPr/>
        </p:nvSpPr>
        <p:spPr>
          <a:xfrm rot="10800000">
            <a:off x="3492153" y="9504807"/>
            <a:ext cx="276446" cy="17962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itchFamily="50" charset="-128"/>
              <a:ea typeface="Meiryo UI" pitchFamily="50" charset="-128"/>
              <a:cs typeface="Meiryo UI" pitchFamily="50" charset="-128"/>
            </a:endParaRPr>
          </a:p>
        </p:txBody>
      </p:sp>
      <p:sp>
        <p:nvSpPr>
          <p:cNvPr id="147" name="テキスト ボックス 146"/>
          <p:cNvSpPr txBox="1"/>
          <p:nvPr/>
        </p:nvSpPr>
        <p:spPr>
          <a:xfrm>
            <a:off x="4124266" y="8254875"/>
            <a:ext cx="633507" cy="846386"/>
          </a:xfrm>
          <a:prstGeom prst="rect">
            <a:avLst/>
          </a:prstGeom>
          <a:noFill/>
        </p:spPr>
        <p:txBody>
          <a:bodyPr wrap="none" rtlCol="0">
            <a:spAutoFit/>
          </a:bodyPr>
          <a:lstStyle/>
          <a:p>
            <a:r>
              <a:rPr kumimoji="1" lang="ja-JP" altLang="en-US" sz="700" dirty="0">
                <a:latin typeface="Meiryo UI" pitchFamily="50" charset="-128"/>
                <a:ea typeface="Meiryo UI" pitchFamily="50" charset="-128"/>
                <a:cs typeface="Meiryo UI" pitchFamily="50" charset="-128"/>
              </a:rPr>
              <a:t>■大会運営</a:t>
            </a:r>
            <a:endParaRPr kumimoji="1" lang="en-US" altLang="ja-JP" sz="700" dirty="0">
              <a:latin typeface="Meiryo UI" pitchFamily="50" charset="-128"/>
              <a:ea typeface="Meiryo UI" pitchFamily="50" charset="-128"/>
              <a:cs typeface="Meiryo UI" pitchFamily="50" charset="-128"/>
            </a:endParaRPr>
          </a:p>
          <a:p>
            <a:endParaRPr kumimoji="1"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■投票期間</a:t>
            </a:r>
            <a:endParaRPr kumimoji="1"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■投票場所</a:t>
            </a:r>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■審査員</a:t>
            </a:r>
            <a:endParaRPr kumimoji="1"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■投票方法</a:t>
            </a:r>
            <a:endParaRPr kumimoji="1"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■集計方法</a:t>
            </a:r>
          </a:p>
        </p:txBody>
      </p:sp>
      <p:sp>
        <p:nvSpPr>
          <p:cNvPr id="148" name="テキスト ボックス 147"/>
          <p:cNvSpPr txBox="1"/>
          <p:nvPr/>
        </p:nvSpPr>
        <p:spPr>
          <a:xfrm>
            <a:off x="4721846" y="8254875"/>
            <a:ext cx="2298699" cy="846386"/>
          </a:xfrm>
          <a:prstGeom prst="rect">
            <a:avLst/>
          </a:prstGeom>
          <a:noFill/>
        </p:spPr>
        <p:txBody>
          <a:bodyPr wrap="square" rtlCol="0">
            <a:spAutoFit/>
          </a:bodyPr>
          <a:lstStyle/>
          <a:p>
            <a:r>
              <a:rPr lang="ja-JP" altLang="en-US" sz="700" dirty="0">
                <a:latin typeface="Meiryo UI" pitchFamily="50" charset="-128"/>
                <a:ea typeface="Meiryo UI" pitchFamily="50" charset="-128"/>
                <a:cs typeface="Meiryo UI" pitchFamily="50" charset="-128"/>
              </a:rPr>
              <a:t>全国大会期間内で投票券付オムライス食券を販売し投票していただきます。</a:t>
            </a:r>
            <a:endParaRPr lang="en-US" altLang="ja-JP" sz="700" dirty="0">
              <a:latin typeface="Meiryo UI" pitchFamily="50" charset="-128"/>
              <a:ea typeface="Meiryo UI" pitchFamily="50" charset="-128"/>
              <a:cs typeface="Meiryo UI" pitchFamily="50" charset="-128"/>
            </a:endParaRPr>
          </a:p>
          <a:p>
            <a:r>
              <a:rPr lang="en-US" altLang="ja-JP" sz="700" dirty="0">
                <a:latin typeface="Meiryo UI" pitchFamily="50" charset="-128"/>
                <a:ea typeface="Meiryo UI" pitchFamily="50" charset="-128"/>
                <a:cs typeface="Meiryo UI" pitchFamily="50" charset="-128"/>
              </a:rPr>
              <a:t>2019</a:t>
            </a:r>
            <a:r>
              <a:rPr lang="ja-JP" altLang="en-US" sz="700" dirty="0">
                <a:latin typeface="Meiryo UI" pitchFamily="50" charset="-128"/>
                <a:ea typeface="Meiryo UI" pitchFamily="50" charset="-128"/>
                <a:cs typeface="Meiryo UI" pitchFamily="50" charset="-128"/>
              </a:rPr>
              <a:t>年</a:t>
            </a:r>
            <a:r>
              <a:rPr lang="en-US" altLang="ja-JP" sz="700" dirty="0">
                <a:latin typeface="Meiryo UI" pitchFamily="50" charset="-128"/>
                <a:ea typeface="Meiryo UI" pitchFamily="50" charset="-128"/>
                <a:cs typeface="Meiryo UI" pitchFamily="50" charset="-128"/>
              </a:rPr>
              <a:t>5</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18</a:t>
            </a:r>
            <a:r>
              <a:rPr lang="ja-JP" altLang="en-US" sz="700" dirty="0">
                <a:latin typeface="Meiryo UI" pitchFamily="50" charset="-128"/>
                <a:ea typeface="Meiryo UI" pitchFamily="50" charset="-128"/>
                <a:cs typeface="Meiryo UI" pitchFamily="50" charset="-128"/>
              </a:rPr>
              <a:t>日</a:t>
            </a:r>
            <a:r>
              <a:rPr lang="ja-JP" altLang="en-US" sz="700" dirty="0" smtClean="0">
                <a:latin typeface="Meiryo UI" pitchFamily="50" charset="-128"/>
                <a:ea typeface="Meiryo UI" pitchFamily="50" charset="-128"/>
                <a:cs typeface="Meiryo UI" pitchFamily="50" charset="-128"/>
              </a:rPr>
              <a:t>（土）</a:t>
            </a:r>
            <a:r>
              <a:rPr lang="ja-JP" altLang="en-US"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5</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19</a:t>
            </a:r>
            <a:r>
              <a:rPr lang="ja-JP" altLang="en-US" sz="700" dirty="0">
                <a:latin typeface="Meiryo UI" pitchFamily="50" charset="-128"/>
                <a:ea typeface="Meiryo UI" pitchFamily="50" charset="-128"/>
                <a:cs typeface="Meiryo UI" pitchFamily="50" charset="-128"/>
              </a:rPr>
              <a:t>日（日）</a:t>
            </a:r>
            <a:endParaRPr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全国大会場内に投票箱を設置</a:t>
            </a:r>
            <a:endParaRPr kumimoji="1"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一般来場者</a:t>
            </a:r>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投票券付食券を購入し投票</a:t>
            </a:r>
            <a:endParaRPr kumimoji="1" lang="en-US" altLang="ja-JP" sz="700" dirty="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審査員票のポイントと当日の投票</a:t>
            </a:r>
            <a:r>
              <a:rPr lang="ja-JP" altLang="en-US" sz="700" dirty="0">
                <a:latin typeface="Meiryo UI" pitchFamily="50" charset="-128"/>
                <a:ea typeface="Meiryo UI" pitchFamily="50" charset="-128"/>
                <a:cs typeface="Meiryo UI" pitchFamily="50" charset="-128"/>
              </a:rPr>
              <a:t>ポイントを集計</a:t>
            </a:r>
            <a:endParaRPr kumimoji="1" lang="ja-JP" altLang="en-US" sz="700" dirty="0">
              <a:latin typeface="Meiryo UI" pitchFamily="50" charset="-128"/>
              <a:ea typeface="Meiryo UI" pitchFamily="50" charset="-128"/>
              <a:cs typeface="Meiryo UI" pitchFamily="50" charset="-128"/>
            </a:endParaRPr>
          </a:p>
        </p:txBody>
      </p:sp>
      <p:sp>
        <p:nvSpPr>
          <p:cNvPr id="151" name="テキスト ボックス 150"/>
          <p:cNvSpPr txBox="1"/>
          <p:nvPr/>
        </p:nvSpPr>
        <p:spPr>
          <a:xfrm>
            <a:off x="4068217" y="8111439"/>
            <a:ext cx="595035" cy="215444"/>
          </a:xfrm>
          <a:prstGeom prst="rect">
            <a:avLst/>
          </a:prstGeom>
          <a:noFill/>
        </p:spPr>
        <p:txBody>
          <a:bodyPr wrap="none" rtlCol="0">
            <a:spAutoFit/>
          </a:bodyPr>
          <a:lstStyle/>
          <a:p>
            <a:r>
              <a:rPr kumimoji="1" lang="ja-JP" altLang="en-US" sz="800" b="1" dirty="0">
                <a:latin typeface="Meiryo UI" pitchFamily="50" charset="-128"/>
                <a:ea typeface="Meiryo UI" pitchFamily="50" charset="-128"/>
                <a:cs typeface="Meiryo UI" pitchFamily="50" charset="-128"/>
              </a:rPr>
              <a:t>運営方法</a:t>
            </a:r>
          </a:p>
        </p:txBody>
      </p:sp>
      <p:sp>
        <p:nvSpPr>
          <p:cNvPr id="85" name="テキスト ボックス 84"/>
          <p:cNvSpPr txBox="1"/>
          <p:nvPr/>
        </p:nvSpPr>
        <p:spPr>
          <a:xfrm>
            <a:off x="16609" y="0"/>
            <a:ext cx="1402948"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◆大会進行</a:t>
            </a:r>
          </a:p>
        </p:txBody>
      </p:sp>
      <p:sp>
        <p:nvSpPr>
          <p:cNvPr id="88" name="正方形/長方形 87"/>
          <p:cNvSpPr/>
          <p:nvPr/>
        </p:nvSpPr>
        <p:spPr>
          <a:xfrm>
            <a:off x="0" y="503808"/>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89" name="テキスト ボックス 88"/>
          <p:cNvSpPr txBox="1"/>
          <p:nvPr/>
        </p:nvSpPr>
        <p:spPr>
          <a:xfrm>
            <a:off x="2851346" y="9648824"/>
            <a:ext cx="1568058" cy="369332"/>
          </a:xfrm>
          <a:prstGeom prst="rect">
            <a:avLst/>
          </a:prstGeom>
          <a:noFill/>
        </p:spPr>
        <p:txBody>
          <a:bodyPr wrap="none" rtlCol="0">
            <a:spAutoFit/>
          </a:bodyPr>
          <a:lstStyle/>
          <a:p>
            <a:r>
              <a:rPr kumimoji="1" lang="ja-JP" altLang="en-US" sz="1800" b="1" dirty="0">
                <a:solidFill>
                  <a:srgbClr val="FF0000"/>
                </a:solidFill>
                <a:latin typeface="Meiryo UI" pitchFamily="50" charset="-128"/>
                <a:ea typeface="Meiryo UI" pitchFamily="50" charset="-128"/>
                <a:cs typeface="Meiryo UI" pitchFamily="50" charset="-128"/>
              </a:rPr>
              <a:t>グランプリ決定</a:t>
            </a:r>
            <a:endParaRPr kumimoji="1" lang="en-US" altLang="ja-JP" sz="1800" b="1" dirty="0">
              <a:solidFill>
                <a:srgbClr val="FF0000"/>
              </a:solidFill>
              <a:latin typeface="Meiryo UI" pitchFamily="50" charset="-128"/>
              <a:ea typeface="Meiryo UI" pitchFamily="50" charset="-128"/>
              <a:cs typeface="Meiryo UI" pitchFamily="50" charset="-128"/>
            </a:endParaRPr>
          </a:p>
        </p:txBody>
      </p:sp>
      <p:pic>
        <p:nvPicPr>
          <p:cNvPr id="79" name="Picture 4" descr="http://konomachi.colle-ction.com/wp-content/uploads/2012/10/crown02.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rot="20095539">
            <a:off x="2335073" y="9653013"/>
            <a:ext cx="413588" cy="303077"/>
          </a:xfrm>
          <a:prstGeom prst="rect">
            <a:avLst/>
          </a:prstGeom>
          <a:noFill/>
          <a:extLst>
            <a:ext uri="{909E8E84-426E-40DD-AFC4-6F175D3DCCD1}">
              <a14:hiddenFill xmlns="" xmlns:a14="http://schemas.microsoft.com/office/drawing/2010/main">
                <a:solidFill>
                  <a:srgbClr val="FFFFFF"/>
                </a:solidFill>
              </a14:hiddenFill>
            </a:ext>
          </a:extLst>
        </p:spPr>
      </p:pic>
      <p:sp>
        <p:nvSpPr>
          <p:cNvPr id="116" name="正方形/長方形 115"/>
          <p:cNvSpPr/>
          <p:nvPr/>
        </p:nvSpPr>
        <p:spPr>
          <a:xfrm>
            <a:off x="755849" y="5256336"/>
            <a:ext cx="3312367" cy="15121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0" name="テキスト ボックス 89"/>
          <p:cNvSpPr txBox="1"/>
          <p:nvPr/>
        </p:nvSpPr>
        <p:spPr>
          <a:xfrm>
            <a:off x="755849" y="5256336"/>
            <a:ext cx="3240360" cy="1512381"/>
          </a:xfrm>
          <a:prstGeom prst="rect">
            <a:avLst/>
          </a:prstGeom>
          <a:noFill/>
        </p:spPr>
        <p:txBody>
          <a:bodyPr wrap="square" lIns="95674" tIns="47837" rIns="95674" bIns="47837" rtlCol="0">
            <a:spAutoFit/>
          </a:bodyPr>
          <a:lstStyle/>
          <a:p>
            <a:r>
              <a:rPr lang="ja-JP" altLang="en-US" sz="800" b="1" dirty="0">
                <a:latin typeface="Meiryo UI" pitchFamily="50" charset="-128"/>
                <a:ea typeface="Meiryo UI" pitchFamily="50" charset="-128"/>
                <a:cs typeface="Meiryo UI" pitchFamily="50" charset="-128"/>
              </a:rPr>
              <a:t>概要</a:t>
            </a:r>
            <a:endParaRPr lang="en-US" altLang="ja-JP" sz="700" b="1"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・仕込み・準備時間を除く競技（料理）時間は</a:t>
            </a:r>
            <a:r>
              <a:rPr lang="ja-JP" altLang="en-US" sz="700" dirty="0" smtClean="0">
                <a:latin typeface="Meiryo UI" pitchFamily="50" charset="-128"/>
                <a:ea typeface="Meiryo UI" pitchFamily="50" charset="-128"/>
                <a:cs typeface="Meiryo UI" pitchFamily="50" charset="-128"/>
              </a:rPr>
              <a:t>約</a:t>
            </a:r>
            <a:r>
              <a:rPr lang="en-US" altLang="ja-JP" sz="700" dirty="0" smtClean="0">
                <a:latin typeface="Meiryo UI" pitchFamily="50" charset="-128"/>
                <a:ea typeface="Meiryo UI" pitchFamily="50" charset="-128"/>
                <a:cs typeface="Meiryo UI" pitchFamily="50" charset="-128"/>
              </a:rPr>
              <a:t>5</a:t>
            </a:r>
            <a:r>
              <a:rPr lang="en-US" altLang="ja-JP" sz="700" dirty="0">
                <a:latin typeface="Meiryo UI" pitchFamily="50" charset="-128"/>
                <a:ea typeface="Meiryo UI" pitchFamily="50" charset="-128"/>
                <a:cs typeface="Meiryo UI" pitchFamily="50" charset="-128"/>
              </a:rPr>
              <a:t>0</a:t>
            </a:r>
            <a:r>
              <a:rPr lang="ja-JP" altLang="en-US" sz="700" dirty="0" smtClean="0">
                <a:latin typeface="Meiryo UI" pitchFamily="50" charset="-128"/>
                <a:ea typeface="Meiryo UI" pitchFamily="50" charset="-128"/>
                <a:cs typeface="Meiryo UI" pitchFamily="50" charset="-128"/>
              </a:rPr>
              <a:t>分</a:t>
            </a:r>
            <a:r>
              <a:rPr lang="ja-JP" altLang="en-US" sz="700" dirty="0">
                <a:latin typeface="Meiryo UI" pitchFamily="50" charset="-128"/>
                <a:ea typeface="Meiryo UI" pitchFamily="50" charset="-128"/>
                <a:cs typeface="Meiryo UI" pitchFamily="50" charset="-128"/>
              </a:rPr>
              <a:t>です。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・競技時間及び提供食数は変更になる場合がございます。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・調理するスタッフの人数は</a:t>
            </a:r>
            <a:r>
              <a:rPr lang="ja-JP" altLang="en-US" sz="700" dirty="0" smtClean="0">
                <a:latin typeface="Meiryo UI" pitchFamily="50" charset="-128"/>
                <a:ea typeface="Meiryo UI" pitchFamily="50" charset="-128"/>
                <a:cs typeface="Meiryo UI" pitchFamily="50" charset="-128"/>
              </a:rPr>
              <a:t>原則４名</a:t>
            </a:r>
            <a:r>
              <a:rPr lang="ja-JP" altLang="en-US" sz="700" dirty="0">
                <a:latin typeface="Meiryo UI" pitchFamily="50" charset="-128"/>
                <a:ea typeface="Meiryo UI" pitchFamily="50" charset="-128"/>
                <a:cs typeface="Meiryo UI" pitchFamily="50" charset="-128"/>
              </a:rPr>
              <a:t>までです。搬入・搬出・仕込み準備の人数はそれ</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以上でも構いません。（付添・応援などに関しましては、会場の都合により制限させて</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いただく場合がございます。）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・競技時間中、競技とは別に実演（デモンストレーション</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プレゼンテーション）をお願い</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する場合がございます。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・コンロ・シンク等の調理機材は家庭用仕様もしくは同等のものを使用していただきます。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火器類については会場の設備のみで持ち込みはできません。</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・会場までの宿泊費・交通費は店舗様のご負担となります。</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en-US" altLang="ja-JP" sz="700" dirty="0">
                <a:solidFill>
                  <a:srgbClr val="FF0000"/>
                </a:solidFill>
                <a:latin typeface="Meiryo UI" pitchFamily="50" charset="-128"/>
                <a:ea typeface="Meiryo UI" pitchFamily="50" charset="-128"/>
                <a:cs typeface="Meiryo UI" pitchFamily="50" charset="-128"/>
              </a:rPr>
              <a:t>※</a:t>
            </a:r>
            <a:r>
              <a:rPr lang="ja-JP" altLang="en-US" sz="700" dirty="0">
                <a:solidFill>
                  <a:srgbClr val="FF0000"/>
                </a:solidFill>
                <a:latin typeface="Meiryo UI" pitchFamily="50" charset="-128"/>
                <a:ea typeface="Meiryo UI" pitchFamily="50" charset="-128"/>
                <a:cs typeface="Meiryo UI" pitchFamily="50" charset="-128"/>
              </a:rPr>
              <a:t>各地方大会条件が異なりますので別頁にてご確認ください。</a:t>
            </a:r>
            <a:endParaRPr lang="en-US" altLang="ja-JP" sz="700" dirty="0">
              <a:solidFill>
                <a:srgbClr val="FF0000"/>
              </a:solidFill>
              <a:latin typeface="Meiryo UI" pitchFamily="50" charset="-128"/>
              <a:ea typeface="Meiryo UI" pitchFamily="50" charset="-128"/>
              <a:cs typeface="Meiryo UI" pitchFamily="50" charset="-128"/>
            </a:endParaRPr>
          </a:p>
        </p:txBody>
      </p:sp>
      <p:sp>
        <p:nvSpPr>
          <p:cNvPr id="95" name="テキスト ボックス 94"/>
          <p:cNvSpPr txBox="1"/>
          <p:nvPr/>
        </p:nvSpPr>
        <p:spPr>
          <a:xfrm>
            <a:off x="4644281" y="6245864"/>
            <a:ext cx="2520280" cy="738664"/>
          </a:xfrm>
          <a:prstGeom prst="rect">
            <a:avLst/>
          </a:prstGeom>
          <a:noFill/>
        </p:spPr>
        <p:txBody>
          <a:bodyPr wrap="square" rtlCol="0">
            <a:spAutoFit/>
          </a:bodyPr>
          <a:lstStyle/>
          <a:p>
            <a:r>
              <a:rPr kumimoji="1" lang="ja-JP" altLang="en-US" sz="700" dirty="0">
                <a:latin typeface="Meiryo UI" pitchFamily="50" charset="-128"/>
                <a:ea typeface="Meiryo UI" pitchFamily="50" charset="-128"/>
                <a:cs typeface="Meiryo UI" pitchFamily="50" charset="-128"/>
              </a:rPr>
              <a:t>各大会</a:t>
            </a:r>
            <a:r>
              <a:rPr lang="en-US" altLang="ja-JP" sz="700" dirty="0">
                <a:latin typeface="Meiryo UI" pitchFamily="50" charset="-128"/>
                <a:ea typeface="Meiryo UI" pitchFamily="50" charset="-128"/>
                <a:cs typeface="Meiryo UI" pitchFamily="50" charset="-128"/>
              </a:rPr>
              <a:t>4</a:t>
            </a:r>
            <a:r>
              <a:rPr lang="ja-JP" altLang="en-US" sz="700" dirty="0">
                <a:latin typeface="Meiryo UI" pitchFamily="50" charset="-128"/>
                <a:ea typeface="Meiryo UI" pitchFamily="50" charset="-128"/>
                <a:cs typeface="Meiryo UI" pitchFamily="50" charset="-128"/>
              </a:rPr>
              <a:t>店舗程度を予定</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関東のみ</a:t>
            </a:r>
            <a:r>
              <a:rPr lang="en-US" altLang="ja-JP" sz="700" dirty="0">
                <a:latin typeface="Meiryo UI" pitchFamily="50" charset="-128"/>
                <a:ea typeface="Meiryo UI" pitchFamily="50" charset="-128"/>
                <a:cs typeface="Meiryo UI" pitchFamily="50" charset="-128"/>
              </a:rPr>
              <a:t>6</a:t>
            </a:r>
            <a:r>
              <a:rPr lang="ja-JP" altLang="en-US" sz="700" dirty="0">
                <a:latin typeface="Meiryo UI" pitchFamily="50" charset="-128"/>
                <a:ea typeface="Meiryo UI" pitchFamily="50" charset="-128"/>
                <a:cs typeface="Meiryo UI" pitchFamily="50" charset="-128"/>
              </a:rPr>
              <a:t>店舗</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料理研究家、業界関係者、栄養士、一般審査員など</a:t>
            </a:r>
            <a:endParaRPr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審査員による実食評価　</a:t>
            </a:r>
            <a:endParaRPr kumimoji="1" lang="en-US" altLang="ja-JP" sz="700" dirty="0">
              <a:latin typeface="Meiryo UI" pitchFamily="50" charset="-128"/>
              <a:ea typeface="Meiryo UI" pitchFamily="50" charset="-128"/>
              <a:cs typeface="Meiryo UI" pitchFamily="50" charset="-128"/>
            </a:endParaRPr>
          </a:p>
          <a:p>
            <a:r>
              <a:rPr kumimoji="1" lang="ja-JP" altLang="en-US" sz="700" dirty="0" smtClean="0">
                <a:latin typeface="Meiryo UI" pitchFamily="50" charset="-128"/>
                <a:ea typeface="Meiryo UI" pitchFamily="50" charset="-128"/>
                <a:cs typeface="Meiryo UI" pitchFamily="50" charset="-128"/>
              </a:rPr>
              <a:t>①ケチャップの活用ポイント②</a:t>
            </a:r>
            <a:r>
              <a:rPr kumimoji="1" lang="ja-JP" altLang="en-US" sz="700" dirty="0">
                <a:latin typeface="Meiryo UI" pitchFamily="50" charset="-128"/>
                <a:ea typeface="Meiryo UI" pitchFamily="50" charset="-128"/>
                <a:cs typeface="Meiryo UI" pitchFamily="50" charset="-128"/>
              </a:rPr>
              <a:t>地域特性</a:t>
            </a:r>
            <a:endParaRPr kumimoji="1" lang="en-US" altLang="ja-JP" sz="700" dirty="0">
              <a:latin typeface="Meiryo UI" pitchFamily="50" charset="-128"/>
              <a:ea typeface="Meiryo UI" pitchFamily="50" charset="-128"/>
              <a:cs typeface="Meiryo UI" pitchFamily="50" charset="-128"/>
            </a:endParaRPr>
          </a:p>
          <a:p>
            <a:r>
              <a:rPr kumimoji="1" lang="ja-JP" altLang="en-US" sz="700" dirty="0" smtClean="0">
                <a:latin typeface="Meiryo UI" pitchFamily="50" charset="-128"/>
                <a:ea typeface="Meiryo UI" pitchFamily="50" charset="-128"/>
                <a:cs typeface="Meiryo UI" pitchFamily="50" charset="-128"/>
              </a:rPr>
              <a:t>③ビジュアル</a:t>
            </a:r>
            <a:r>
              <a:rPr lang="ja-JP" altLang="en-US" sz="700" dirty="0" smtClean="0">
                <a:latin typeface="Meiryo UI" pitchFamily="50" charset="-128"/>
                <a:ea typeface="Meiryo UI" pitchFamily="50" charset="-128"/>
                <a:cs typeface="Meiryo UI" pitchFamily="50" charset="-128"/>
              </a:rPr>
              <a:t>④味（実食）</a:t>
            </a:r>
            <a:endParaRPr kumimoji="1"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選抜された店舗が審査員にオムライスを提供し実食する審査方式</a:t>
            </a:r>
            <a:endParaRPr kumimoji="1" lang="en-US" altLang="ja-JP" sz="700" dirty="0">
              <a:latin typeface="Meiryo UI" pitchFamily="50" charset="-128"/>
              <a:ea typeface="Meiryo UI" pitchFamily="50" charset="-128"/>
              <a:cs typeface="Meiryo UI" pitchFamily="50" charset="-128"/>
            </a:endParaRPr>
          </a:p>
        </p:txBody>
      </p:sp>
      <p:sp>
        <p:nvSpPr>
          <p:cNvPr id="3" name="テキスト ボックス 2"/>
          <p:cNvSpPr txBox="1"/>
          <p:nvPr/>
        </p:nvSpPr>
        <p:spPr>
          <a:xfrm>
            <a:off x="4471901" y="9680762"/>
            <a:ext cx="1773242" cy="400110"/>
          </a:xfrm>
          <a:prstGeom prst="rect">
            <a:avLst/>
          </a:prstGeom>
          <a:noFill/>
        </p:spPr>
        <p:txBody>
          <a:bodyPr wrap="none" rtlCol="0">
            <a:spAutoFit/>
          </a:bodyPr>
          <a:lstStyle/>
          <a:p>
            <a:r>
              <a:rPr kumimoji="1" lang="ja-JP" altLang="en-US" sz="1000" dirty="0" smtClean="0"/>
              <a:t>表彰式は</a:t>
            </a:r>
            <a:r>
              <a:rPr kumimoji="1" lang="en-US" altLang="ja-JP" sz="1000" dirty="0" smtClean="0"/>
              <a:t>5</a:t>
            </a:r>
            <a:r>
              <a:rPr kumimoji="1" lang="ja-JP" altLang="en-US" sz="1000" dirty="0" smtClean="0"/>
              <a:t>月</a:t>
            </a:r>
            <a:r>
              <a:rPr kumimoji="1" lang="en-US" altLang="ja-JP" sz="1000" dirty="0" smtClean="0"/>
              <a:t>19</a:t>
            </a:r>
            <a:r>
              <a:rPr kumimoji="1" lang="ja-JP" altLang="en-US" sz="1000" dirty="0" smtClean="0"/>
              <a:t>日（日）夕方</a:t>
            </a:r>
            <a:endParaRPr kumimoji="1" lang="en-US" altLang="ja-JP" sz="1000" dirty="0" smtClean="0"/>
          </a:p>
          <a:p>
            <a:r>
              <a:rPr kumimoji="1" lang="ja-JP" altLang="en-US" sz="1000" dirty="0" smtClean="0"/>
              <a:t>同会場にて実施予定</a:t>
            </a:r>
            <a:endParaRPr kumimoji="1" lang="ja-JP" altLang="en-US" sz="1000" dirty="0"/>
          </a:p>
        </p:txBody>
      </p:sp>
    </p:spTree>
    <p:extLst>
      <p:ext uri="{BB962C8B-B14F-4D97-AF65-F5344CB8AC3E}">
        <p14:creationId xmlns="" xmlns:p14="http://schemas.microsoft.com/office/powerpoint/2010/main" val="2949573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079214" y="6814011"/>
            <a:ext cx="2220480" cy="215444"/>
          </a:xfrm>
          <a:prstGeom prst="rect">
            <a:avLst/>
          </a:prstGeom>
          <a:noFill/>
        </p:spPr>
        <p:txBody>
          <a:bodyPr wrap="none" rtlCol="0">
            <a:spAutoFit/>
          </a:bodyPr>
          <a:lstStyle/>
          <a:p>
            <a:r>
              <a:rPr kumimoji="1" lang="ja-JP" altLang="en-US" sz="800" dirty="0">
                <a:latin typeface="Meiryo UI" pitchFamily="50" charset="-128"/>
                <a:ea typeface="Meiryo UI" pitchFamily="50" charset="-128"/>
                <a:cs typeface="Meiryo UI" pitchFamily="50" charset="-128"/>
              </a:rPr>
              <a:t>以下、応募される</a:t>
            </a:r>
            <a:r>
              <a:rPr lang="ja-JP" altLang="en-US" sz="800" dirty="0">
                <a:latin typeface="Meiryo UI" pitchFamily="50" charset="-128"/>
                <a:ea typeface="Meiryo UI" pitchFamily="50" charset="-128"/>
                <a:cs typeface="Meiryo UI" pitchFamily="50" charset="-128"/>
              </a:rPr>
              <a:t>オムライス</a:t>
            </a:r>
            <a:r>
              <a:rPr kumimoji="1" lang="ja-JP" altLang="en-US" sz="800" dirty="0">
                <a:latin typeface="Meiryo UI" pitchFamily="50" charset="-128"/>
                <a:ea typeface="Meiryo UI" pitchFamily="50" charset="-128"/>
                <a:cs typeface="Meiryo UI" pitchFamily="50" charset="-128"/>
              </a:rPr>
              <a:t>規定の一例となります。</a:t>
            </a:r>
          </a:p>
        </p:txBody>
      </p:sp>
      <p:sp>
        <p:nvSpPr>
          <p:cNvPr id="57" name="テキスト ボックス 56"/>
          <p:cNvSpPr txBox="1"/>
          <p:nvPr/>
        </p:nvSpPr>
        <p:spPr>
          <a:xfrm>
            <a:off x="1849280" y="474191"/>
            <a:ext cx="3578223" cy="461665"/>
          </a:xfrm>
          <a:prstGeom prst="rect">
            <a:avLst/>
          </a:prstGeom>
          <a:noFill/>
        </p:spPr>
        <p:txBody>
          <a:bodyPr wrap="none" rtlCol="0">
            <a:spAutoFit/>
          </a:bodyPr>
          <a:lstStyle/>
          <a:p>
            <a:pPr algn="ctr"/>
            <a:r>
              <a:rPr lang="ja-JP" altLang="en-US" sz="1200" dirty="0">
                <a:latin typeface="Meiryo UI" pitchFamily="50" charset="-128"/>
                <a:ea typeface="Meiryo UI" pitchFamily="50" charset="-128"/>
                <a:cs typeface="Meiryo UI" pitchFamily="50" charset="-128"/>
              </a:rPr>
              <a:t>以下の内容</a:t>
            </a:r>
            <a:r>
              <a:rPr lang="ja-JP" altLang="en-US" sz="1200" dirty="0" smtClean="0">
                <a:latin typeface="Meiryo UI" pitchFamily="50" charset="-128"/>
                <a:ea typeface="Meiryo UI" pitchFamily="50" charset="-128"/>
                <a:cs typeface="Meiryo UI" pitchFamily="50" charset="-128"/>
              </a:rPr>
              <a:t>は応募及び出場</a:t>
            </a:r>
            <a:r>
              <a:rPr lang="ja-JP" altLang="en-US" sz="1200" dirty="0">
                <a:latin typeface="Meiryo UI" pitchFamily="50" charset="-128"/>
                <a:ea typeface="Meiryo UI" pitchFamily="50" charset="-128"/>
                <a:cs typeface="Meiryo UI" pitchFamily="50" charset="-128"/>
              </a:rPr>
              <a:t>する際の規定となります。</a:t>
            </a:r>
            <a:endParaRPr lang="en-US" altLang="ja-JP" sz="1200" dirty="0">
              <a:latin typeface="Meiryo UI" pitchFamily="50" charset="-128"/>
              <a:ea typeface="Meiryo UI" pitchFamily="50" charset="-128"/>
              <a:cs typeface="Meiryo UI" pitchFamily="50" charset="-128"/>
            </a:endParaRPr>
          </a:p>
          <a:p>
            <a:pPr algn="ctr"/>
            <a:r>
              <a:rPr lang="ja-JP" altLang="en-US" sz="1200" dirty="0">
                <a:latin typeface="Meiryo UI" pitchFamily="50" charset="-128"/>
                <a:ea typeface="Meiryo UI" pitchFamily="50" charset="-128"/>
                <a:cs typeface="Meiryo UI" pitchFamily="50" charset="-128"/>
              </a:rPr>
              <a:t>各規定を加味しエントリーしてください。</a:t>
            </a:r>
            <a:endParaRPr kumimoji="1" lang="ja-JP" altLang="en-US" sz="1200" dirty="0">
              <a:latin typeface="Meiryo UI" pitchFamily="50" charset="-128"/>
              <a:ea typeface="Meiryo UI" pitchFamily="50" charset="-128"/>
              <a:cs typeface="Meiryo UI" pitchFamily="50" charset="-128"/>
            </a:endParaRPr>
          </a:p>
        </p:txBody>
      </p:sp>
      <p:sp>
        <p:nvSpPr>
          <p:cNvPr id="58" name="テキスト ボックス 57"/>
          <p:cNvSpPr txBox="1"/>
          <p:nvPr/>
        </p:nvSpPr>
        <p:spPr>
          <a:xfrm>
            <a:off x="186134" y="935856"/>
            <a:ext cx="697627" cy="246221"/>
          </a:xfrm>
          <a:prstGeom prst="rect">
            <a:avLst/>
          </a:prstGeom>
          <a:noFill/>
        </p:spPr>
        <p:txBody>
          <a:bodyPr wrap="none" rtlCol="0">
            <a:spAutoFit/>
          </a:bodyPr>
          <a:lstStyle/>
          <a:p>
            <a:r>
              <a:rPr kumimoji="1" lang="ja-JP" altLang="en-US" sz="1000" dirty="0">
                <a:latin typeface="Meiryo UI" pitchFamily="50" charset="-128"/>
                <a:ea typeface="Meiryo UI" pitchFamily="50" charset="-128"/>
                <a:cs typeface="Meiryo UI" pitchFamily="50" charset="-128"/>
              </a:rPr>
              <a:t>応募条件</a:t>
            </a:r>
          </a:p>
        </p:txBody>
      </p:sp>
      <p:sp>
        <p:nvSpPr>
          <p:cNvPr id="59" name="テキスト ボックス 58"/>
          <p:cNvSpPr txBox="1"/>
          <p:nvPr/>
        </p:nvSpPr>
        <p:spPr>
          <a:xfrm>
            <a:off x="191813" y="1780207"/>
            <a:ext cx="734496" cy="307777"/>
          </a:xfrm>
          <a:prstGeom prst="rect">
            <a:avLst/>
          </a:prstGeom>
          <a:noFill/>
        </p:spPr>
        <p:txBody>
          <a:bodyPr wrap="none" rtlCol="0">
            <a:spAutoFit/>
          </a:bodyPr>
          <a:lstStyle/>
          <a:p>
            <a:r>
              <a:rPr lang="ja-JP" altLang="en-US" sz="700" dirty="0">
                <a:latin typeface="Meiryo UI" pitchFamily="50" charset="-128"/>
                <a:ea typeface="Meiryo UI" pitchFamily="50" charset="-128"/>
                <a:cs typeface="Meiryo UI" pitchFamily="50" charset="-128"/>
              </a:rPr>
              <a:t>応募ルール　：</a:t>
            </a:r>
            <a:endParaRPr lang="en-US" altLang="ja-JP" sz="700" dirty="0">
              <a:latin typeface="Meiryo UI" pitchFamily="50" charset="-128"/>
              <a:ea typeface="Meiryo UI" pitchFamily="50" charset="-128"/>
              <a:cs typeface="Meiryo UI" pitchFamily="50" charset="-128"/>
            </a:endParaRPr>
          </a:p>
          <a:p>
            <a:endParaRPr kumimoji="1" lang="ja-JP" altLang="en-US" sz="700" dirty="0">
              <a:latin typeface="Meiryo UI" pitchFamily="50" charset="-128"/>
              <a:ea typeface="Meiryo UI" pitchFamily="50" charset="-128"/>
              <a:cs typeface="Meiryo UI" pitchFamily="50" charset="-128"/>
            </a:endParaRPr>
          </a:p>
        </p:txBody>
      </p:sp>
      <p:sp>
        <p:nvSpPr>
          <p:cNvPr id="60" name="テキスト ボックス 59"/>
          <p:cNvSpPr txBox="1"/>
          <p:nvPr/>
        </p:nvSpPr>
        <p:spPr>
          <a:xfrm>
            <a:off x="827857" y="1799952"/>
            <a:ext cx="6372052" cy="415498"/>
          </a:xfrm>
          <a:prstGeom prst="rect">
            <a:avLst/>
          </a:prstGeom>
          <a:noFill/>
        </p:spPr>
        <p:txBody>
          <a:bodyPr wrap="square" rtlCol="0">
            <a:spAutoFit/>
          </a:bodyPr>
          <a:lstStyle/>
          <a:p>
            <a:r>
              <a:rPr lang="ja-JP" altLang="en-US" sz="700" dirty="0">
                <a:latin typeface="Meiryo UI" pitchFamily="50" charset="-128"/>
                <a:ea typeface="Meiryo UI" pitchFamily="50" charset="-128"/>
                <a:cs typeface="Meiryo UI" pitchFamily="50" charset="-128"/>
              </a:rPr>
              <a:t>通常店舗（企業）様で提供している既存オムライスまたは新規開発メニューとします。</a:t>
            </a:r>
            <a:endParaRPr lang="en-US" altLang="ja-JP" sz="700" dirty="0">
              <a:latin typeface="Meiryo UI" pitchFamily="50" charset="-128"/>
              <a:ea typeface="Meiryo UI" pitchFamily="50" charset="-128"/>
              <a:cs typeface="Meiryo UI" pitchFamily="50" charset="-128"/>
            </a:endParaRPr>
          </a:p>
          <a:p>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新規開発メニューでの出品は</a:t>
            </a:r>
            <a:r>
              <a:rPr lang="en-US" altLang="ja-JP" sz="700" dirty="0">
                <a:latin typeface="Meiryo UI" pitchFamily="50" charset="-128"/>
                <a:ea typeface="Meiryo UI" pitchFamily="50" charset="-128"/>
                <a:cs typeface="Meiryo UI" pitchFamily="50" charset="-128"/>
              </a:rPr>
              <a:t>2019</a:t>
            </a:r>
            <a:r>
              <a:rPr lang="ja-JP" altLang="en-US" sz="700" dirty="0">
                <a:latin typeface="Meiryo UI" pitchFamily="50" charset="-128"/>
                <a:ea typeface="Meiryo UI" pitchFamily="50" charset="-128"/>
                <a:cs typeface="Meiryo UI" pitchFamily="50" charset="-128"/>
              </a:rPr>
              <a:t>年</a:t>
            </a:r>
            <a:r>
              <a:rPr lang="en-US" altLang="ja-JP" sz="700" dirty="0">
                <a:latin typeface="Meiryo UI" pitchFamily="50" charset="-128"/>
                <a:ea typeface="Meiryo UI" pitchFamily="50" charset="-128"/>
                <a:cs typeface="Meiryo UI" pitchFamily="50" charset="-128"/>
              </a:rPr>
              <a:t>2</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13</a:t>
            </a:r>
            <a:r>
              <a:rPr lang="ja-JP" altLang="en-US" sz="700" dirty="0">
                <a:latin typeface="Meiryo UI" pitchFamily="50" charset="-128"/>
                <a:ea typeface="Meiryo UI" pitchFamily="50" charset="-128"/>
                <a:cs typeface="Meiryo UI" pitchFamily="50" charset="-128"/>
              </a:rPr>
              <a:t>日（水）～</a:t>
            </a:r>
            <a:r>
              <a:rPr lang="en-US" altLang="ja-JP" sz="700" dirty="0">
                <a:latin typeface="Meiryo UI" pitchFamily="50" charset="-128"/>
                <a:ea typeface="Meiryo UI" pitchFamily="50" charset="-128"/>
                <a:cs typeface="Meiryo UI" pitchFamily="50" charset="-128"/>
              </a:rPr>
              <a:t>5</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31</a:t>
            </a:r>
            <a:r>
              <a:rPr lang="ja-JP" altLang="en-US" sz="700" dirty="0">
                <a:latin typeface="Meiryo UI" pitchFamily="50" charset="-128"/>
                <a:ea typeface="Meiryo UI" pitchFamily="50" charset="-128"/>
                <a:cs typeface="Meiryo UI" pitchFamily="50" charset="-128"/>
              </a:rPr>
              <a:t>日（金）の期間に、一般のお客様へ販売提供できる状態にすることが必須条件となります。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日の提供数量は問いません）　 但し全国大会出場した場合。</a:t>
            </a:r>
            <a:endParaRPr lang="en-US" altLang="ja-JP" sz="700" dirty="0">
              <a:latin typeface="Meiryo UI" pitchFamily="50" charset="-128"/>
              <a:ea typeface="Meiryo UI" pitchFamily="50" charset="-128"/>
              <a:cs typeface="Meiryo UI" pitchFamily="50" charset="-128"/>
            </a:endParaRPr>
          </a:p>
        </p:txBody>
      </p:sp>
      <p:sp>
        <p:nvSpPr>
          <p:cNvPr id="61" name="テキスト ボックス 60"/>
          <p:cNvSpPr txBox="1"/>
          <p:nvPr/>
        </p:nvSpPr>
        <p:spPr>
          <a:xfrm>
            <a:off x="179785" y="2376016"/>
            <a:ext cx="1657826" cy="246221"/>
          </a:xfrm>
          <a:prstGeom prst="rect">
            <a:avLst/>
          </a:prstGeom>
          <a:noFill/>
        </p:spPr>
        <p:txBody>
          <a:bodyPr wrap="none" rtlCol="0">
            <a:spAutoFit/>
          </a:bodyPr>
          <a:lstStyle/>
          <a:p>
            <a:r>
              <a:rPr lang="ja-JP" altLang="en-US" sz="1000" dirty="0">
                <a:latin typeface="Meiryo UI" pitchFamily="50" charset="-128"/>
                <a:ea typeface="Meiryo UI" pitchFamily="50" charset="-128"/>
                <a:cs typeface="Meiryo UI" pitchFamily="50" charset="-128"/>
              </a:rPr>
              <a:t>オムライス</a:t>
            </a:r>
            <a:r>
              <a:rPr kumimoji="1" lang="ja-JP" altLang="en-US" sz="1000" dirty="0">
                <a:latin typeface="Meiryo UI" pitchFamily="50" charset="-128"/>
                <a:ea typeface="Meiryo UI" pitchFamily="50" charset="-128"/>
                <a:cs typeface="Meiryo UI" pitchFamily="50" charset="-128"/>
              </a:rPr>
              <a:t>スタジアム</a:t>
            </a:r>
            <a:r>
              <a:rPr lang="ja-JP" altLang="en-US" sz="1000" dirty="0">
                <a:latin typeface="Meiryo UI" pitchFamily="50" charset="-128"/>
                <a:ea typeface="Meiryo UI" pitchFamily="50" charset="-128"/>
                <a:cs typeface="Meiryo UI" pitchFamily="50" charset="-128"/>
              </a:rPr>
              <a:t>出場規定</a:t>
            </a:r>
            <a:endParaRPr kumimoji="1" lang="ja-JP" altLang="en-US" sz="1000" dirty="0">
              <a:latin typeface="Meiryo UI" pitchFamily="50" charset="-128"/>
              <a:ea typeface="Meiryo UI" pitchFamily="50" charset="-128"/>
              <a:cs typeface="Meiryo UI" pitchFamily="50" charset="-128"/>
            </a:endParaRPr>
          </a:p>
        </p:txBody>
      </p:sp>
      <p:sp>
        <p:nvSpPr>
          <p:cNvPr id="62" name="テキスト ボックス 61"/>
          <p:cNvSpPr txBox="1"/>
          <p:nvPr/>
        </p:nvSpPr>
        <p:spPr>
          <a:xfrm>
            <a:off x="191813" y="2684080"/>
            <a:ext cx="768159" cy="1492716"/>
          </a:xfrm>
          <a:prstGeom prst="rect">
            <a:avLst/>
          </a:prstGeom>
          <a:noFill/>
        </p:spPr>
        <p:txBody>
          <a:bodyPr wrap="none" rtlCol="0">
            <a:spAutoFit/>
          </a:bodyPr>
          <a:lstStyle/>
          <a:p>
            <a:r>
              <a:rPr lang="ja-JP" altLang="en-US" sz="700" dirty="0">
                <a:latin typeface="Meiryo UI" pitchFamily="50" charset="-128"/>
                <a:ea typeface="Meiryo UI" pitchFamily="50" charset="-128"/>
                <a:cs typeface="Meiryo UI" pitchFamily="50" charset="-128"/>
              </a:rPr>
              <a:t>応募メニュー ：</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販売価格　　：</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提供食数・量：</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容器・資材　：</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kumimoji="1" lang="ja-JP" altLang="en-US" sz="700" dirty="0">
                <a:latin typeface="Meiryo UI" pitchFamily="50" charset="-128"/>
                <a:ea typeface="Meiryo UI" pitchFamily="50" charset="-128"/>
                <a:cs typeface="Meiryo UI" pitchFamily="50" charset="-128"/>
              </a:rPr>
              <a:t>その他　　　 ：</a:t>
            </a:r>
          </a:p>
        </p:txBody>
      </p:sp>
      <p:sp>
        <p:nvSpPr>
          <p:cNvPr id="63" name="テキスト ボックス 62"/>
          <p:cNvSpPr txBox="1"/>
          <p:nvPr/>
        </p:nvSpPr>
        <p:spPr>
          <a:xfrm>
            <a:off x="900286" y="2684080"/>
            <a:ext cx="6048251" cy="1708160"/>
          </a:xfrm>
          <a:prstGeom prst="rect">
            <a:avLst/>
          </a:prstGeom>
          <a:noFill/>
        </p:spPr>
        <p:txBody>
          <a:bodyPr wrap="square" rtlCol="0">
            <a:spAutoFit/>
          </a:bodyPr>
          <a:lstStyle/>
          <a:p>
            <a:r>
              <a:rPr lang="ja-JP" altLang="en-US" sz="700" dirty="0">
                <a:latin typeface="Meiryo UI" pitchFamily="50" charset="-128"/>
                <a:ea typeface="Meiryo UI" pitchFamily="50" charset="-128"/>
                <a:cs typeface="Meiryo UI" pitchFamily="50" charset="-128"/>
              </a:rPr>
              <a:t>店舗様で販売されているオムライスと大会用条件と異なる場合は、本大会用にアレンジしてご応募ください。</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700" b="1" dirty="0">
                <a:latin typeface="Meiryo UI" pitchFamily="50" charset="-128"/>
                <a:ea typeface="Meiryo UI" pitchFamily="50" charset="-128"/>
                <a:cs typeface="Meiryo UI" pitchFamily="50" charset="-128"/>
              </a:rPr>
              <a:t>全国大会販売価格：</a:t>
            </a:r>
            <a:r>
              <a:rPr lang="en-US" altLang="ja-JP" sz="700" b="1" dirty="0">
                <a:latin typeface="Meiryo UI" pitchFamily="50" charset="-128"/>
                <a:ea typeface="Meiryo UI" pitchFamily="50" charset="-128"/>
                <a:cs typeface="Meiryo UI" pitchFamily="50" charset="-128"/>
              </a:rPr>
              <a:t>700</a:t>
            </a:r>
            <a:r>
              <a:rPr lang="ja-JP" altLang="en-US" sz="700" b="1" dirty="0">
                <a:latin typeface="Meiryo UI" pitchFamily="50" charset="-128"/>
                <a:ea typeface="Meiryo UI" pitchFamily="50" charset="-128"/>
                <a:cs typeface="Meiryo UI" pitchFamily="50" charset="-128"/>
              </a:rPr>
              <a:t>円（税込）</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全国大会出場全店舗統一販売価格となります。　店舗様で販売している価格と異なっても構いません。</a:t>
            </a:r>
            <a:endParaRPr lang="en-US" altLang="ja-JP" sz="700" dirty="0">
              <a:latin typeface="Meiryo UI" pitchFamily="50" charset="-128"/>
              <a:ea typeface="Meiryo UI" pitchFamily="50" charset="-128"/>
              <a:cs typeface="Meiryo UI" pitchFamily="50" charset="-128"/>
            </a:endParaRPr>
          </a:p>
          <a:p>
            <a:endParaRPr lang="en-US" altLang="ja-JP" sz="700" b="1" dirty="0">
              <a:latin typeface="Meiryo UI" pitchFamily="50" charset="-128"/>
              <a:ea typeface="Meiryo UI" pitchFamily="50" charset="-128"/>
              <a:cs typeface="Meiryo UI" pitchFamily="50" charset="-128"/>
            </a:endParaRPr>
          </a:p>
          <a:p>
            <a:r>
              <a:rPr lang="ja-JP" altLang="en-US" sz="700" b="1" dirty="0">
                <a:latin typeface="Meiryo UI" pitchFamily="50" charset="-128"/>
                <a:ea typeface="Meiryo UI" pitchFamily="50" charset="-128"/>
                <a:cs typeface="Meiryo UI" pitchFamily="50" charset="-128"/>
              </a:rPr>
              <a:t>全国大会は</a:t>
            </a:r>
            <a:r>
              <a:rPr lang="en-US" altLang="ja-JP" sz="700" b="1" dirty="0">
                <a:latin typeface="Meiryo UI" pitchFamily="50" charset="-128"/>
                <a:ea typeface="Meiryo UI" pitchFamily="50" charset="-128"/>
                <a:cs typeface="Meiryo UI" pitchFamily="50" charset="-128"/>
              </a:rPr>
              <a:t>1</a:t>
            </a:r>
            <a:r>
              <a:rPr lang="ja-JP" altLang="en-US" sz="700" b="1" dirty="0">
                <a:latin typeface="Meiryo UI" pitchFamily="50" charset="-128"/>
                <a:ea typeface="Meiryo UI" pitchFamily="50" charset="-128"/>
                <a:cs typeface="Meiryo UI" pitchFamily="50" charset="-128"/>
              </a:rPr>
              <a:t>日当たり</a:t>
            </a:r>
            <a:r>
              <a:rPr lang="en-US" altLang="ja-JP" sz="700" b="1" dirty="0" smtClean="0">
                <a:latin typeface="Meiryo UI" pitchFamily="50" charset="-128"/>
                <a:ea typeface="Meiryo UI" pitchFamily="50" charset="-128"/>
                <a:cs typeface="Meiryo UI" pitchFamily="50" charset="-128"/>
              </a:rPr>
              <a:t>1,000</a:t>
            </a:r>
            <a:r>
              <a:rPr lang="ja-JP" altLang="en-US" sz="700" b="1" dirty="0">
                <a:latin typeface="Meiryo UI" pitchFamily="50" charset="-128"/>
                <a:ea typeface="Meiryo UI" pitchFamily="50" charset="-128"/>
                <a:cs typeface="Meiryo UI" pitchFamily="50" charset="-128"/>
              </a:rPr>
              <a:t>食を目安にお考えください。</a:t>
            </a:r>
            <a:r>
              <a:rPr lang="en-US" altLang="ja-JP" sz="700" b="1" dirty="0">
                <a:latin typeface="Meiryo UI" pitchFamily="50" charset="-128"/>
                <a:ea typeface="Meiryo UI" pitchFamily="50" charset="-128"/>
                <a:cs typeface="Meiryo UI" pitchFamily="50" charset="-128"/>
              </a:rPr>
              <a:t>【5</a:t>
            </a:r>
            <a:r>
              <a:rPr lang="ja-JP" altLang="en-US" sz="700" b="1" dirty="0">
                <a:latin typeface="Meiryo UI" pitchFamily="50" charset="-128"/>
                <a:ea typeface="Meiryo UI" pitchFamily="50" charset="-128"/>
                <a:cs typeface="Meiryo UI" pitchFamily="50" charset="-128"/>
              </a:rPr>
              <a:t>月</a:t>
            </a:r>
            <a:r>
              <a:rPr lang="en-US" altLang="ja-JP" sz="700" b="1" dirty="0">
                <a:latin typeface="Meiryo UI" pitchFamily="50" charset="-128"/>
                <a:ea typeface="Meiryo UI" pitchFamily="50" charset="-128"/>
                <a:cs typeface="Meiryo UI" pitchFamily="50" charset="-128"/>
              </a:rPr>
              <a:t>18</a:t>
            </a:r>
            <a:r>
              <a:rPr lang="ja-JP" altLang="en-US" sz="700" b="1" dirty="0">
                <a:latin typeface="Meiryo UI" pitchFamily="50" charset="-128"/>
                <a:ea typeface="Meiryo UI" pitchFamily="50" charset="-128"/>
                <a:cs typeface="Meiryo UI" pitchFamily="50" charset="-128"/>
              </a:rPr>
              <a:t>日・</a:t>
            </a:r>
            <a:r>
              <a:rPr lang="en-US" altLang="ja-JP" sz="700" b="1" dirty="0">
                <a:latin typeface="Meiryo UI" pitchFamily="50" charset="-128"/>
                <a:ea typeface="Meiryo UI" pitchFamily="50" charset="-128"/>
                <a:cs typeface="Meiryo UI" pitchFamily="50" charset="-128"/>
              </a:rPr>
              <a:t>19</a:t>
            </a:r>
            <a:r>
              <a:rPr lang="ja-JP" altLang="en-US" sz="700" b="1" dirty="0">
                <a:latin typeface="Meiryo UI" pitchFamily="50" charset="-128"/>
                <a:ea typeface="Meiryo UI" pitchFamily="50" charset="-128"/>
                <a:cs typeface="Meiryo UI" pitchFamily="50" charset="-128"/>
              </a:rPr>
              <a:t>日</a:t>
            </a:r>
            <a:r>
              <a:rPr lang="en-US" altLang="ja-JP" sz="700" b="1"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（上限はありません）（</a:t>
            </a:r>
            <a:r>
              <a:rPr lang="ja-JP" altLang="en-US" sz="700" dirty="0" smtClean="0">
                <a:latin typeface="Meiryo UI" pitchFamily="50" charset="-128"/>
                <a:ea typeface="Meiryo UI" pitchFamily="50" charset="-128"/>
                <a:cs typeface="Meiryo UI" pitchFamily="50" charset="-128"/>
              </a:rPr>
              <a:t>参考</a:t>
            </a:r>
            <a:r>
              <a:rPr lang="en-US" altLang="ja-JP" sz="700" dirty="0" smtClean="0">
                <a:latin typeface="Meiryo UI" pitchFamily="50" charset="-128"/>
                <a:ea typeface="Meiryo UI" pitchFamily="50" charset="-128"/>
                <a:cs typeface="Meiryo UI" pitchFamily="50" charset="-128"/>
              </a:rPr>
              <a:t>:2015</a:t>
            </a:r>
            <a:r>
              <a:rPr lang="ja-JP" altLang="en-US" sz="700" dirty="0">
                <a:latin typeface="Meiryo UI" pitchFamily="50" charset="-128"/>
                <a:ea typeface="Meiryo UI" pitchFamily="50" charset="-128"/>
                <a:cs typeface="Meiryo UI" pitchFamily="50" charset="-128"/>
              </a:rPr>
              <a:t>年大会</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店舗</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日</a:t>
            </a:r>
            <a:r>
              <a:rPr lang="ja-JP" altLang="en-US" sz="700" dirty="0" smtClean="0">
                <a:latin typeface="Meiryo UI" pitchFamily="50" charset="-128"/>
                <a:ea typeface="Meiryo UI" pitchFamily="50" charset="-128"/>
                <a:cs typeface="Meiryo UI" pitchFamily="50" charset="-128"/>
              </a:rPr>
              <a:t>平均</a:t>
            </a:r>
            <a:r>
              <a:rPr lang="en-US" altLang="ja-JP" sz="700" dirty="0">
                <a:latin typeface="Meiryo UI" pitchFamily="50" charset="-128"/>
                <a:ea typeface="Meiryo UI" pitchFamily="50" charset="-128"/>
                <a:cs typeface="Meiryo UI" pitchFamily="50" charset="-128"/>
              </a:rPr>
              <a:t>7</a:t>
            </a:r>
            <a:r>
              <a:rPr lang="en-US" altLang="ja-JP" sz="700" dirty="0" smtClean="0">
                <a:latin typeface="Meiryo UI" pitchFamily="50" charset="-128"/>
                <a:ea typeface="Meiryo UI" pitchFamily="50" charset="-128"/>
                <a:cs typeface="Meiryo UI" pitchFamily="50" charset="-128"/>
              </a:rPr>
              <a:t>00</a:t>
            </a:r>
            <a:r>
              <a:rPr lang="ja-JP" altLang="en-US" sz="700" dirty="0">
                <a:latin typeface="Meiryo UI" pitchFamily="50" charset="-128"/>
                <a:ea typeface="Meiryo UI" pitchFamily="50" charset="-128"/>
                <a:cs typeface="Meiryo UI" pitchFamily="50" charset="-128"/>
              </a:rPr>
              <a:t>食提供　）</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5</a:t>
            </a:r>
            <a:r>
              <a:rPr lang="ja-JP" altLang="en-US" sz="700" dirty="0">
                <a:latin typeface="Meiryo UI" pitchFamily="50" charset="-128"/>
                <a:ea typeface="Meiryo UI" pitchFamily="50" charset="-128"/>
                <a:cs typeface="Meiryo UI" pitchFamily="50" charset="-128"/>
              </a:rPr>
              <a:t>月</a:t>
            </a:r>
            <a:r>
              <a:rPr lang="en-US" altLang="ja-JP" sz="700" dirty="0">
                <a:latin typeface="Meiryo UI" pitchFamily="50" charset="-128"/>
                <a:ea typeface="Meiryo UI" pitchFamily="50" charset="-128"/>
                <a:cs typeface="Meiryo UI" pitchFamily="50" charset="-128"/>
              </a:rPr>
              <a:t>17</a:t>
            </a:r>
            <a:r>
              <a:rPr lang="ja-JP" altLang="en-US" sz="700" dirty="0" smtClean="0">
                <a:latin typeface="Meiryo UI" pitchFamily="50" charset="-128"/>
                <a:ea typeface="Meiryo UI" pitchFamily="50" charset="-128"/>
                <a:cs typeface="Meiryo UI" pitchFamily="50" charset="-128"/>
              </a:rPr>
              <a:t>日</a:t>
            </a:r>
            <a:r>
              <a:rPr lang="en-US" altLang="ja-JP" sz="700" dirty="0" smtClean="0">
                <a:latin typeface="Meiryo UI" pitchFamily="50" charset="-128"/>
                <a:ea typeface="Meiryo UI" pitchFamily="50" charset="-128"/>
                <a:cs typeface="Meiryo UI" pitchFamily="50" charset="-128"/>
              </a:rPr>
              <a:t>(</a:t>
            </a:r>
            <a:r>
              <a:rPr lang="ja-JP" altLang="en-US" sz="700" dirty="0" smtClean="0">
                <a:latin typeface="Meiryo UI" pitchFamily="50" charset="-128"/>
                <a:ea typeface="Meiryo UI" pitchFamily="50" charset="-128"/>
                <a:cs typeface="Meiryo UI" pitchFamily="50" charset="-128"/>
              </a:rPr>
              <a:t>金</a:t>
            </a:r>
            <a:r>
              <a:rPr lang="en-US" altLang="ja-JP" sz="700" dirty="0" smtClean="0">
                <a:latin typeface="Meiryo UI" pitchFamily="50" charset="-128"/>
                <a:ea typeface="Meiryo UI" pitchFamily="50" charset="-128"/>
                <a:cs typeface="Meiryo UI" pitchFamily="50" charset="-128"/>
              </a:rPr>
              <a:t>)</a:t>
            </a:r>
            <a:r>
              <a:rPr lang="ja-JP" altLang="en-US" sz="700" dirty="0" smtClean="0">
                <a:latin typeface="Meiryo UI" pitchFamily="50" charset="-128"/>
                <a:ea typeface="Meiryo UI" pitchFamily="50" charset="-128"/>
                <a:cs typeface="Meiryo UI" pitchFamily="50" charset="-128"/>
              </a:rPr>
              <a:t>プレスデー</a:t>
            </a:r>
            <a:r>
              <a:rPr lang="ja-JP" altLang="en-US" sz="700" dirty="0">
                <a:latin typeface="Meiryo UI" pitchFamily="50" charset="-128"/>
                <a:ea typeface="Meiryo UI" pitchFamily="50" charset="-128"/>
                <a:cs typeface="Meiryo UI" pitchFamily="50" charset="-128"/>
              </a:rPr>
              <a:t>の提供数は別途ご案内いたします。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・事前に提供予定数を申請していただきます。（申請後、変更可）</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食当たりの量の制限はございませんが容器内に収まる量を基本といたします。</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・事務局が許可する指定容器以外での販売はできません。</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・下記のご案内している指定容器での販売が困難である場合は、事務局にお問い合わせください。事務局で容器を検討し使用許可の判断をいたします。</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・店舗様でオムライス</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品以外の販売はできません。（不可：飲料・別容器でのサイドニュー等）</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・オムライス以外の物を配布することはできません。（景品・おまけ等）チラシ</a:t>
            </a:r>
            <a:r>
              <a:rPr lang="en-US" altLang="ja-JP" sz="700" dirty="0">
                <a:latin typeface="Meiryo UI" pitchFamily="50" charset="-128"/>
                <a:ea typeface="Meiryo UI" pitchFamily="50" charset="-128"/>
                <a:cs typeface="Meiryo UI" pitchFamily="50" charset="-128"/>
              </a:rPr>
              <a:t>A4</a:t>
            </a:r>
            <a:r>
              <a:rPr lang="ja-JP" altLang="en-US" sz="700" dirty="0">
                <a:latin typeface="Meiryo UI" pitchFamily="50" charset="-128"/>
                <a:ea typeface="Meiryo UI" pitchFamily="50" charset="-128"/>
                <a:cs typeface="Meiryo UI" pitchFamily="50" charset="-128"/>
              </a:rPr>
              <a:t>サイズ</a:t>
            </a:r>
            <a:r>
              <a:rPr lang="en-US" altLang="ja-JP" sz="700" dirty="0">
                <a:latin typeface="Meiryo UI" pitchFamily="50" charset="-128"/>
                <a:ea typeface="Meiryo UI" pitchFamily="50" charset="-128"/>
                <a:cs typeface="Meiryo UI" pitchFamily="50" charset="-128"/>
              </a:rPr>
              <a:t>1</a:t>
            </a:r>
            <a:r>
              <a:rPr lang="ja-JP" altLang="en-US" sz="700" dirty="0">
                <a:latin typeface="Meiryo UI" pitchFamily="50" charset="-128"/>
                <a:ea typeface="Meiryo UI" pitchFamily="50" charset="-128"/>
                <a:cs typeface="Meiryo UI" pitchFamily="50" charset="-128"/>
              </a:rPr>
              <a:t>種までは可能ですが配布内容について当事務局の事前許可が必要です。</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・衛生管理上、その場で食べていただくことを前提とし、持ち帰りさせることはできません。</a:t>
            </a:r>
            <a:endParaRPr lang="en-US" altLang="ja-JP" sz="700" dirty="0">
              <a:latin typeface="Meiryo UI" pitchFamily="50" charset="-128"/>
              <a:ea typeface="Meiryo UI" pitchFamily="50" charset="-128"/>
              <a:cs typeface="Meiryo UI" pitchFamily="50" charset="-128"/>
            </a:endParaRPr>
          </a:p>
        </p:txBody>
      </p:sp>
      <p:sp>
        <p:nvSpPr>
          <p:cNvPr id="65" name="テキスト ボックス 64"/>
          <p:cNvSpPr txBox="1"/>
          <p:nvPr/>
        </p:nvSpPr>
        <p:spPr>
          <a:xfrm>
            <a:off x="176592" y="6771834"/>
            <a:ext cx="979755" cy="246221"/>
          </a:xfrm>
          <a:prstGeom prst="rect">
            <a:avLst/>
          </a:prstGeom>
          <a:noFill/>
        </p:spPr>
        <p:txBody>
          <a:bodyPr wrap="none" rtlCol="0">
            <a:spAutoFit/>
          </a:bodyPr>
          <a:lstStyle/>
          <a:p>
            <a:r>
              <a:rPr kumimoji="1" lang="ja-JP" altLang="en-US" sz="1000" dirty="0">
                <a:latin typeface="Meiryo UI" pitchFamily="50" charset="-128"/>
                <a:ea typeface="Meiryo UI" pitchFamily="50" charset="-128"/>
                <a:cs typeface="Meiryo UI" pitchFamily="50" charset="-128"/>
              </a:rPr>
              <a:t>メニュー参考例</a:t>
            </a:r>
          </a:p>
        </p:txBody>
      </p:sp>
      <p:sp>
        <p:nvSpPr>
          <p:cNvPr id="67" name="正方形/長方形 66"/>
          <p:cNvSpPr/>
          <p:nvPr/>
        </p:nvSpPr>
        <p:spPr>
          <a:xfrm>
            <a:off x="179388" y="976902"/>
            <a:ext cx="6911975" cy="125509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69" name="正方形/長方形 68"/>
          <p:cNvSpPr/>
          <p:nvPr/>
        </p:nvSpPr>
        <p:spPr>
          <a:xfrm>
            <a:off x="350493" y="1223956"/>
            <a:ext cx="3242818" cy="281456"/>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1" name="テキスト ボックス 70"/>
          <p:cNvSpPr txBox="1"/>
          <p:nvPr/>
        </p:nvSpPr>
        <p:spPr>
          <a:xfrm>
            <a:off x="1308465" y="1259191"/>
            <a:ext cx="1319592" cy="246221"/>
          </a:xfrm>
          <a:prstGeom prst="rect">
            <a:avLst/>
          </a:prstGeom>
          <a:noFill/>
        </p:spPr>
        <p:txBody>
          <a:bodyPr wrap="none" rtlCol="0">
            <a:spAutoFit/>
          </a:bodyPr>
          <a:lstStyle/>
          <a:p>
            <a:r>
              <a:rPr kumimoji="1" lang="ja-JP" altLang="en-US" sz="900" dirty="0">
                <a:latin typeface="Meiryo UI" pitchFamily="50" charset="-128"/>
                <a:ea typeface="Meiryo UI" pitchFamily="50" charset="-128"/>
                <a:cs typeface="Meiryo UI" pitchFamily="50" charset="-128"/>
              </a:rPr>
              <a:t>審査対象：　</a:t>
            </a:r>
            <a:r>
              <a:rPr lang="ja-JP" altLang="en-US" sz="1000" dirty="0">
                <a:solidFill>
                  <a:srgbClr val="FF0000"/>
                </a:solidFill>
                <a:latin typeface="Meiryo UI" pitchFamily="50" charset="-128"/>
                <a:ea typeface="Meiryo UI" pitchFamily="50" charset="-128"/>
                <a:cs typeface="Meiryo UI" pitchFamily="50" charset="-128"/>
              </a:rPr>
              <a:t>オムライス</a:t>
            </a:r>
            <a:endParaRPr kumimoji="1" lang="ja-JP" altLang="en-US" sz="700" dirty="0">
              <a:latin typeface="Meiryo UI" pitchFamily="50" charset="-128"/>
              <a:ea typeface="Meiryo UI" pitchFamily="50" charset="-128"/>
              <a:cs typeface="Meiryo UI" pitchFamily="50" charset="-128"/>
            </a:endParaRPr>
          </a:p>
        </p:txBody>
      </p:sp>
      <p:sp>
        <p:nvSpPr>
          <p:cNvPr id="72" name="正方形/長方形 71"/>
          <p:cNvSpPr/>
          <p:nvPr/>
        </p:nvSpPr>
        <p:spPr>
          <a:xfrm>
            <a:off x="3657573" y="1217380"/>
            <a:ext cx="3242818" cy="294540"/>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3" name="テキスト ボックス 72"/>
          <p:cNvSpPr txBox="1"/>
          <p:nvPr/>
        </p:nvSpPr>
        <p:spPr>
          <a:xfrm>
            <a:off x="4021895" y="1281088"/>
            <a:ext cx="2494594" cy="230832"/>
          </a:xfrm>
          <a:prstGeom prst="rect">
            <a:avLst/>
          </a:prstGeom>
          <a:noFill/>
        </p:spPr>
        <p:txBody>
          <a:bodyPr wrap="none" rtlCol="0">
            <a:spAutoFit/>
          </a:bodyPr>
          <a:lstStyle/>
          <a:p>
            <a:r>
              <a:rPr kumimoji="1" lang="ja-JP" altLang="en-US" sz="900" dirty="0">
                <a:latin typeface="Meiryo UI" pitchFamily="50" charset="-128"/>
                <a:ea typeface="Meiryo UI" pitchFamily="50" charset="-128"/>
                <a:cs typeface="Meiryo UI" pitchFamily="50" charset="-128"/>
              </a:rPr>
              <a:t>必須食材：</a:t>
            </a:r>
            <a:r>
              <a:rPr lang="ja-JP" altLang="en-US" sz="900" dirty="0">
                <a:solidFill>
                  <a:srgbClr val="FF0000"/>
                </a:solidFill>
                <a:latin typeface="Meiryo UI" pitchFamily="50" charset="-128"/>
                <a:ea typeface="Meiryo UI" pitchFamily="50" charset="-128"/>
                <a:cs typeface="Meiryo UI" pitchFamily="50" charset="-128"/>
              </a:rPr>
              <a:t>カゴメトマトケチャップ ・米（ご飯）・卵</a:t>
            </a:r>
            <a:endParaRPr lang="en-US" altLang="ja-JP" sz="900" dirty="0">
              <a:latin typeface="Meiryo UI" pitchFamily="50" charset="-128"/>
              <a:ea typeface="Meiryo UI" pitchFamily="50" charset="-128"/>
              <a:cs typeface="Meiryo UI" pitchFamily="50" charset="-128"/>
            </a:endParaRPr>
          </a:p>
        </p:txBody>
      </p:sp>
      <p:sp>
        <p:nvSpPr>
          <p:cNvPr id="75" name="正方形/長方形 74"/>
          <p:cNvSpPr/>
          <p:nvPr/>
        </p:nvSpPr>
        <p:spPr>
          <a:xfrm>
            <a:off x="179388" y="2376015"/>
            <a:ext cx="6911975" cy="208823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7" name="テキスト ボックス 76"/>
          <p:cNvSpPr txBox="1"/>
          <p:nvPr/>
        </p:nvSpPr>
        <p:spPr>
          <a:xfrm>
            <a:off x="2480639" y="2392549"/>
            <a:ext cx="2901756" cy="215444"/>
          </a:xfrm>
          <a:prstGeom prst="rect">
            <a:avLst/>
          </a:prstGeom>
          <a:noFill/>
        </p:spPr>
        <p:txBody>
          <a:bodyPr wrap="none" rtlCol="0">
            <a:spAutoFit/>
          </a:bodyPr>
          <a:lstStyle/>
          <a:p>
            <a:r>
              <a:rPr kumimoji="1" lang="ja-JP" altLang="en-US" sz="800" dirty="0">
                <a:solidFill>
                  <a:srgbClr val="FF0000"/>
                </a:solidFill>
                <a:latin typeface="Meiryo UI" pitchFamily="50" charset="-128"/>
                <a:ea typeface="Meiryo UI" pitchFamily="50" charset="-128"/>
                <a:cs typeface="Meiryo UI" pitchFamily="50" charset="-128"/>
              </a:rPr>
              <a:t>地方大会・全国大会出場店舗様には詳細別途ご案内いたします。</a:t>
            </a:r>
          </a:p>
        </p:txBody>
      </p:sp>
      <p:sp>
        <p:nvSpPr>
          <p:cNvPr id="79" name="正方形/長方形 78"/>
          <p:cNvSpPr/>
          <p:nvPr/>
        </p:nvSpPr>
        <p:spPr>
          <a:xfrm>
            <a:off x="304831" y="7200552"/>
            <a:ext cx="723275"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bg1"/>
                </a:solidFill>
                <a:latin typeface="Meiryo UI" pitchFamily="50" charset="-128"/>
                <a:ea typeface="Meiryo UI" pitchFamily="50" charset="-128"/>
                <a:cs typeface="Meiryo UI" pitchFamily="50" charset="-128"/>
              </a:rPr>
              <a:t>OK</a:t>
            </a:r>
            <a:r>
              <a:rPr kumimoji="1" lang="ja-JP" altLang="en-US" sz="1000" dirty="0">
                <a:solidFill>
                  <a:schemeClr val="bg1"/>
                </a:solidFill>
                <a:latin typeface="Meiryo UI" pitchFamily="50" charset="-128"/>
                <a:ea typeface="Meiryo UI" pitchFamily="50" charset="-128"/>
                <a:cs typeface="Meiryo UI" pitchFamily="50" charset="-128"/>
              </a:rPr>
              <a:t>例</a:t>
            </a:r>
          </a:p>
        </p:txBody>
      </p:sp>
      <p:sp>
        <p:nvSpPr>
          <p:cNvPr id="84" name="正方形/長方形 83"/>
          <p:cNvSpPr/>
          <p:nvPr/>
        </p:nvSpPr>
        <p:spPr>
          <a:xfrm>
            <a:off x="4716289" y="7200552"/>
            <a:ext cx="723275"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bg1"/>
                </a:solidFill>
                <a:latin typeface="Meiryo UI" pitchFamily="50" charset="-128"/>
                <a:ea typeface="Meiryo UI" pitchFamily="50" charset="-128"/>
                <a:cs typeface="Meiryo UI" pitchFamily="50" charset="-128"/>
              </a:rPr>
              <a:t>NG</a:t>
            </a:r>
            <a:r>
              <a:rPr kumimoji="1" lang="ja-JP" altLang="en-US" sz="1000" dirty="0">
                <a:solidFill>
                  <a:schemeClr val="bg1"/>
                </a:solidFill>
                <a:latin typeface="Meiryo UI" pitchFamily="50" charset="-128"/>
                <a:ea typeface="Meiryo UI" pitchFamily="50" charset="-128"/>
                <a:cs typeface="Meiryo UI" pitchFamily="50" charset="-128"/>
              </a:rPr>
              <a:t>例</a:t>
            </a:r>
          </a:p>
        </p:txBody>
      </p:sp>
      <p:sp>
        <p:nvSpPr>
          <p:cNvPr id="85" name="テキスト ボックス 84"/>
          <p:cNvSpPr txBox="1"/>
          <p:nvPr/>
        </p:nvSpPr>
        <p:spPr>
          <a:xfrm>
            <a:off x="16609" y="0"/>
            <a:ext cx="2914580"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◆オムライス規定</a:t>
            </a:r>
            <a:r>
              <a:rPr kumimoji="1"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出場規定</a:t>
            </a:r>
            <a:endParaRPr kumimoji="1" lang="ja-JP" altLang="en-US" dirty="0">
              <a:latin typeface="Meiryo UI" pitchFamily="50" charset="-128"/>
              <a:ea typeface="Meiryo UI" pitchFamily="50" charset="-128"/>
              <a:cs typeface="Meiryo UI" pitchFamily="50" charset="-128"/>
            </a:endParaRPr>
          </a:p>
        </p:txBody>
      </p:sp>
      <p:sp>
        <p:nvSpPr>
          <p:cNvPr id="86" name="正方形/長方形 85"/>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 name="正方形/長方形 2"/>
          <p:cNvSpPr/>
          <p:nvPr/>
        </p:nvSpPr>
        <p:spPr>
          <a:xfrm>
            <a:off x="179785" y="7056536"/>
            <a:ext cx="4395954" cy="280831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4644282" y="7056536"/>
            <a:ext cx="2387348" cy="2808311"/>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79388" y="6768505"/>
            <a:ext cx="6911975" cy="32106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19" name="テキスト ボックス 118"/>
          <p:cNvSpPr txBox="1"/>
          <p:nvPr/>
        </p:nvSpPr>
        <p:spPr>
          <a:xfrm>
            <a:off x="5436368" y="7560592"/>
            <a:ext cx="1046014" cy="312052"/>
          </a:xfrm>
          <a:prstGeom prst="rect">
            <a:avLst/>
          </a:prstGeom>
          <a:noFill/>
        </p:spPr>
        <p:txBody>
          <a:bodyPr wrap="none" lIns="95674" tIns="47837" rIns="95674" bIns="47837" rtlCol="0">
            <a:spAutoFit/>
          </a:bodyPr>
          <a:lstStyle/>
          <a:p>
            <a:r>
              <a:rPr lang="ja-JP" altLang="en-US" sz="700" dirty="0">
                <a:latin typeface="Meiryo UI" pitchFamily="50" charset="-128"/>
                <a:ea typeface="Meiryo UI" pitchFamily="50" charset="-128"/>
                <a:cs typeface="Meiryo UI" pitchFamily="50" charset="-128"/>
              </a:rPr>
              <a:t>米飯</a:t>
            </a:r>
            <a:r>
              <a:rPr lang="ja-JP" altLang="en-US" sz="700" dirty="0" smtClean="0">
                <a:latin typeface="Meiryo UI" pitchFamily="50" charset="-128"/>
                <a:ea typeface="Meiryo UI" pitchFamily="50" charset="-128"/>
                <a:cs typeface="Meiryo UI" pitchFamily="50" charset="-128"/>
              </a:rPr>
              <a:t>が</a:t>
            </a:r>
            <a:r>
              <a:rPr lang="ja-JP" altLang="en-US" sz="700" dirty="0">
                <a:latin typeface="Meiryo UI" pitchFamily="50" charset="-128"/>
                <a:ea typeface="Meiryo UI" pitchFamily="50" charset="-128"/>
                <a:cs typeface="Meiryo UI" pitchFamily="50" charset="-128"/>
              </a:rPr>
              <a:t>使われていない。</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（オムそば）</a:t>
            </a:r>
            <a:endParaRPr lang="en-US" altLang="ja-JP" sz="700" dirty="0">
              <a:latin typeface="Meiryo UI" pitchFamily="50" charset="-128"/>
              <a:ea typeface="Meiryo UI" pitchFamily="50" charset="-128"/>
              <a:cs typeface="Meiryo UI" pitchFamily="50" charset="-128"/>
            </a:endParaRPr>
          </a:p>
        </p:txBody>
      </p:sp>
      <p:sp>
        <p:nvSpPr>
          <p:cNvPr id="120" name="テキスト ボックス 119"/>
          <p:cNvSpPr txBox="1"/>
          <p:nvPr/>
        </p:nvSpPr>
        <p:spPr>
          <a:xfrm>
            <a:off x="5436368" y="8395073"/>
            <a:ext cx="1680046" cy="312052"/>
          </a:xfrm>
          <a:prstGeom prst="rect">
            <a:avLst/>
          </a:prstGeom>
          <a:noFill/>
        </p:spPr>
        <p:txBody>
          <a:bodyPr wrap="square" lIns="95674" tIns="47837" rIns="95674" bIns="47837" rtlCol="0">
            <a:spAutoFit/>
          </a:bodyPr>
          <a:lstStyle/>
          <a:p>
            <a:r>
              <a:rPr lang="ja-JP" altLang="en-US" sz="700" dirty="0">
                <a:latin typeface="Meiryo UI" pitchFamily="50" charset="-128"/>
                <a:ea typeface="Meiryo UI" pitchFamily="50" charset="-128"/>
                <a:cs typeface="Meiryo UI" pitchFamily="50" charset="-128"/>
              </a:rPr>
              <a:t>カゴメトマトケチャップ</a:t>
            </a:r>
            <a:r>
              <a:rPr lang="ja-JP" altLang="en-US" sz="700" dirty="0" smtClean="0">
                <a:latin typeface="Meiryo UI" pitchFamily="50" charset="-128"/>
                <a:ea typeface="Meiryo UI" pitchFamily="50" charset="-128"/>
                <a:cs typeface="Meiryo UI" pitchFamily="50" charset="-128"/>
              </a:rPr>
              <a:t>が使われて</a:t>
            </a:r>
            <a:r>
              <a:rPr lang="ja-JP" altLang="en-US" sz="700" dirty="0">
                <a:latin typeface="Meiryo UI" pitchFamily="50" charset="-128"/>
                <a:ea typeface="Meiryo UI" pitchFamily="50" charset="-128"/>
                <a:cs typeface="Meiryo UI" pitchFamily="50" charset="-128"/>
              </a:rPr>
              <a:t>いない。</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（親子丼・たまご丼）</a:t>
            </a:r>
            <a:endParaRPr lang="en-US" altLang="ja-JP" sz="700" dirty="0">
              <a:latin typeface="Meiryo UI" pitchFamily="50" charset="-128"/>
              <a:ea typeface="Meiryo UI" pitchFamily="50" charset="-128"/>
              <a:cs typeface="Meiryo UI" pitchFamily="50" charset="-128"/>
            </a:endParaRPr>
          </a:p>
        </p:txBody>
      </p:sp>
      <p:sp>
        <p:nvSpPr>
          <p:cNvPr id="121" name="テキスト ボックス 120"/>
          <p:cNvSpPr txBox="1"/>
          <p:nvPr/>
        </p:nvSpPr>
        <p:spPr>
          <a:xfrm>
            <a:off x="5436369" y="9190131"/>
            <a:ext cx="1728192" cy="312052"/>
          </a:xfrm>
          <a:prstGeom prst="rect">
            <a:avLst/>
          </a:prstGeom>
          <a:noFill/>
        </p:spPr>
        <p:txBody>
          <a:bodyPr wrap="square" lIns="95674" tIns="47837" rIns="95674" bIns="47837" rtlCol="0">
            <a:spAutoFit/>
          </a:bodyPr>
          <a:lstStyle/>
          <a:p>
            <a:r>
              <a:rPr lang="ja-JP" altLang="en-US" sz="700" dirty="0" smtClean="0">
                <a:latin typeface="Meiryo UI" pitchFamily="50" charset="-128"/>
                <a:ea typeface="Meiryo UI" pitchFamily="50" charset="-128"/>
                <a:cs typeface="Meiryo UI" pitchFamily="50" charset="-128"/>
              </a:rPr>
              <a:t>１つ</a:t>
            </a:r>
            <a:r>
              <a:rPr lang="ja-JP" altLang="en-US" sz="700" dirty="0">
                <a:latin typeface="Meiryo UI" pitchFamily="50" charset="-128"/>
                <a:ea typeface="Meiryo UI" pitchFamily="50" charset="-128"/>
                <a:cs typeface="Meiryo UI" pitchFamily="50" charset="-128"/>
              </a:rPr>
              <a:t>の容器に</a:t>
            </a:r>
            <a:r>
              <a:rPr lang="ja-JP" altLang="en-US" sz="700" dirty="0" smtClean="0">
                <a:latin typeface="Meiryo UI" pitchFamily="50" charset="-128"/>
                <a:ea typeface="Meiryo UI" pitchFamily="50" charset="-128"/>
                <a:cs typeface="Meiryo UI" pitchFamily="50" charset="-128"/>
              </a:rPr>
              <a:t>収まって</a:t>
            </a:r>
            <a:r>
              <a:rPr lang="ja-JP" altLang="en-US" sz="700" dirty="0">
                <a:latin typeface="Meiryo UI" pitchFamily="50" charset="-128"/>
                <a:ea typeface="Meiryo UI" pitchFamily="50" charset="-128"/>
                <a:cs typeface="Meiryo UI" pitchFamily="50" charset="-128"/>
              </a:rPr>
              <a:t>いな</a:t>
            </a:r>
            <a:r>
              <a:rPr lang="ja-JP" altLang="en-US" sz="700" dirty="0" smtClean="0">
                <a:latin typeface="Meiryo UI" pitchFamily="50" charset="-128"/>
                <a:ea typeface="Meiryo UI" pitchFamily="50" charset="-128"/>
                <a:cs typeface="Meiryo UI" pitchFamily="50" charset="-128"/>
              </a:rPr>
              <a:t>い。別容器がある</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（１つの容器内なら可）</a:t>
            </a:r>
            <a:endParaRPr lang="en-US" altLang="ja-JP" sz="700" dirty="0">
              <a:latin typeface="Meiryo UI" pitchFamily="50" charset="-128"/>
              <a:ea typeface="Meiryo UI" pitchFamily="50" charset="-128"/>
              <a:cs typeface="Meiryo UI" pitchFamily="50" charset="-128"/>
            </a:endParaRPr>
          </a:p>
        </p:txBody>
      </p:sp>
      <p:sp>
        <p:nvSpPr>
          <p:cNvPr id="122" name="テキスト ボックス 121"/>
          <p:cNvSpPr txBox="1"/>
          <p:nvPr/>
        </p:nvSpPr>
        <p:spPr>
          <a:xfrm>
            <a:off x="2000105" y="7581663"/>
            <a:ext cx="2166936" cy="635217"/>
          </a:xfrm>
          <a:prstGeom prst="rect">
            <a:avLst/>
          </a:prstGeom>
          <a:noFill/>
        </p:spPr>
        <p:txBody>
          <a:bodyPr wrap="square" lIns="95674" tIns="47837" rIns="95674" bIns="47837" rtlCol="0">
            <a:spAutoFit/>
          </a:bodyPr>
          <a:lstStyle/>
          <a:p>
            <a:r>
              <a:rPr lang="ja-JP" altLang="en-US" sz="700" dirty="0">
                <a:latin typeface="Meiryo UI" pitchFamily="50" charset="-128"/>
                <a:ea typeface="Meiryo UI" pitchFamily="50" charset="-128"/>
                <a:cs typeface="Meiryo UI" pitchFamily="50" charset="-128"/>
              </a:rPr>
              <a:t>カゴメトマトケチャップ・鶏卵</a:t>
            </a:r>
            <a:r>
              <a:rPr lang="ja-JP" altLang="en-US" sz="700" dirty="0" smtClean="0">
                <a:latin typeface="Meiryo UI" pitchFamily="50" charset="-128"/>
                <a:ea typeface="Meiryo UI" pitchFamily="50" charset="-128"/>
                <a:cs typeface="Meiryo UI" pitchFamily="50" charset="-128"/>
              </a:rPr>
              <a:t>・お米を</a:t>
            </a:r>
            <a:r>
              <a:rPr lang="ja-JP" altLang="en-US" sz="700" dirty="0">
                <a:latin typeface="Meiryo UI" pitchFamily="50" charset="-128"/>
                <a:ea typeface="Meiryo UI" pitchFamily="50" charset="-128"/>
                <a:cs typeface="Meiryo UI" pitchFamily="50" charset="-128"/>
              </a:rPr>
              <a:t>使用しており</a:t>
            </a:r>
            <a:r>
              <a:rPr lang="ja-JP" altLang="en-US" sz="7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鶏卵</a:t>
            </a:r>
            <a:r>
              <a:rPr lang="ja-JP" altLang="en-US" sz="700" dirty="0">
                <a:latin typeface="Meiryo UI" pitchFamily="50" charset="-128"/>
                <a:ea typeface="Meiryo UI" pitchFamily="50" charset="-128"/>
                <a:cs typeface="Meiryo UI" pitchFamily="50" charset="-128"/>
              </a:rPr>
              <a:t>で</a:t>
            </a:r>
            <a:r>
              <a:rPr lang="ja-JP" altLang="en-US" sz="700" dirty="0" smtClean="0">
                <a:latin typeface="Meiryo UI" pitchFamily="50" charset="-128"/>
                <a:ea typeface="Meiryo UI" pitchFamily="50" charset="-128"/>
                <a:cs typeface="Meiryo UI" pitchFamily="50" charset="-128"/>
              </a:rPr>
              <a:t>包む・のせる・敷く・巻いてあるものなど。</a:t>
            </a:r>
            <a:endParaRPr lang="en-US" altLang="ja-JP" sz="700" dirty="0" smtClean="0">
              <a:latin typeface="Meiryo UI" pitchFamily="50" charset="-128"/>
              <a:ea typeface="Meiryo UI" pitchFamily="50" charset="-128"/>
              <a:cs typeface="Meiryo UI" pitchFamily="50" charset="-128"/>
            </a:endParaRPr>
          </a:p>
          <a:p>
            <a:r>
              <a:rPr lang="en-US" altLang="ja-JP" sz="700" dirty="0" smtClean="0">
                <a:latin typeface="Meiryo UI" pitchFamily="50" charset="-128"/>
                <a:ea typeface="Meiryo UI" pitchFamily="50" charset="-128"/>
                <a:cs typeface="Meiryo UI" pitchFamily="50" charset="-128"/>
              </a:rPr>
              <a:t>【</a:t>
            </a:r>
            <a:r>
              <a:rPr lang="ja-JP" altLang="en-US" sz="700" dirty="0" smtClean="0">
                <a:latin typeface="Meiryo UI" pitchFamily="50" charset="-128"/>
                <a:ea typeface="Meiryo UI" pitchFamily="50" charset="-128"/>
                <a:cs typeface="Meiryo UI" pitchFamily="50" charset="-128"/>
              </a:rPr>
              <a:t>カゴメトマトケチャップ使用例</a:t>
            </a:r>
            <a:r>
              <a:rPr lang="en-US" altLang="ja-JP" sz="700" dirty="0" smtClean="0">
                <a:latin typeface="Meiryo UI" pitchFamily="50" charset="-128"/>
                <a:ea typeface="Meiryo UI" pitchFamily="50" charset="-128"/>
                <a:cs typeface="Meiryo UI" pitchFamily="50" charset="-128"/>
              </a:rPr>
              <a:t>】</a:t>
            </a:r>
            <a:r>
              <a:rPr lang="ja-JP" altLang="en-US" sz="7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　・お米（米飯）に混ぜ炒める・ソースに入れ込む　</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　・調味料として使用</a:t>
            </a:r>
            <a:endParaRPr lang="en-US" altLang="ja-JP" sz="700" dirty="0" smtClean="0">
              <a:latin typeface="Meiryo UI" pitchFamily="50" charset="-128"/>
              <a:ea typeface="Meiryo UI" pitchFamily="50" charset="-128"/>
              <a:cs typeface="Meiryo UI" pitchFamily="50" charset="-128"/>
            </a:endParaRPr>
          </a:p>
        </p:txBody>
      </p:sp>
      <p:sp>
        <p:nvSpPr>
          <p:cNvPr id="123" name="テキスト ボックス 122"/>
          <p:cNvSpPr txBox="1"/>
          <p:nvPr/>
        </p:nvSpPr>
        <p:spPr>
          <a:xfrm>
            <a:off x="2008695" y="8410370"/>
            <a:ext cx="2060453" cy="419774"/>
          </a:xfrm>
          <a:prstGeom prst="rect">
            <a:avLst/>
          </a:prstGeom>
          <a:noFill/>
        </p:spPr>
        <p:txBody>
          <a:bodyPr wrap="square" lIns="95674" tIns="47837" rIns="95674" bIns="47837" rtlCol="0">
            <a:spAutoFit/>
          </a:bodyPr>
          <a:lstStyle/>
          <a:p>
            <a:r>
              <a:rPr lang="ja-JP" altLang="en-US" sz="700" dirty="0" smtClean="0">
                <a:latin typeface="Meiryo UI" pitchFamily="50" charset="-128"/>
                <a:ea typeface="Meiryo UI" pitchFamily="50" charset="-128"/>
                <a:cs typeface="Meiryo UI" pitchFamily="50" charset="-128"/>
              </a:rPr>
              <a:t>ソース</a:t>
            </a:r>
            <a:r>
              <a:rPr lang="ja-JP" altLang="en-US" sz="700" dirty="0">
                <a:latin typeface="Meiryo UI" pitchFamily="50" charset="-128"/>
                <a:ea typeface="Meiryo UI" pitchFamily="50" charset="-128"/>
                <a:cs typeface="Meiryo UI" pitchFamily="50" charset="-128"/>
              </a:rPr>
              <a:t>のベースは</a:t>
            </a:r>
            <a:r>
              <a:rPr lang="ja-JP" altLang="en-US" sz="700" dirty="0" smtClean="0">
                <a:latin typeface="Meiryo UI" pitchFamily="50" charset="-128"/>
                <a:ea typeface="Meiryo UI" pitchFamily="50" charset="-128"/>
                <a:cs typeface="Meiryo UI" pitchFamily="50" charset="-128"/>
              </a:rPr>
              <a:t>自由</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例）</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ケチャップ、ホワイトソース、デミグラスソースなど</a:t>
            </a:r>
            <a:endParaRPr lang="en-US" altLang="ja-JP" sz="700" dirty="0">
              <a:latin typeface="Meiryo UI" pitchFamily="50" charset="-128"/>
              <a:ea typeface="Meiryo UI" pitchFamily="50" charset="-128"/>
              <a:cs typeface="Meiryo UI" pitchFamily="50" charset="-128"/>
            </a:endParaRPr>
          </a:p>
        </p:txBody>
      </p:sp>
      <p:sp>
        <p:nvSpPr>
          <p:cNvPr id="124" name="テキスト ボックス 123"/>
          <p:cNvSpPr txBox="1"/>
          <p:nvPr/>
        </p:nvSpPr>
        <p:spPr>
          <a:xfrm>
            <a:off x="2023943" y="9242880"/>
            <a:ext cx="2058970" cy="419774"/>
          </a:xfrm>
          <a:prstGeom prst="rect">
            <a:avLst/>
          </a:prstGeom>
          <a:noFill/>
        </p:spPr>
        <p:txBody>
          <a:bodyPr wrap="square" lIns="95674" tIns="47837" rIns="95674" bIns="47837" rtlCol="0">
            <a:spAutoFit/>
          </a:bodyPr>
          <a:lstStyle/>
          <a:p>
            <a:r>
              <a:rPr lang="ja-JP" altLang="en-US" sz="700" dirty="0">
                <a:latin typeface="Meiryo UI" pitchFamily="50" charset="-128"/>
                <a:ea typeface="Meiryo UI" pitchFamily="50" charset="-128"/>
                <a:cs typeface="Meiryo UI" pitchFamily="50" charset="-128"/>
              </a:rPr>
              <a:t>トッピングは自由</a:t>
            </a:r>
            <a:r>
              <a:rPr lang="ja-JP" altLang="en-US" sz="700" dirty="0" smtClean="0">
                <a:latin typeface="Meiryo UI" pitchFamily="50" charset="-128"/>
                <a:ea typeface="Meiryo UI" pitchFamily="50" charset="-128"/>
                <a:cs typeface="Meiryo UI" pitchFamily="50" charset="-128"/>
              </a:rPr>
              <a:t>。容器に収まるものなら可。</a:t>
            </a:r>
            <a:endParaRPr lang="en-US" altLang="ja-JP" sz="700" dirty="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ただしトッピングの量の割合が全体</a:t>
            </a:r>
            <a:r>
              <a:rPr lang="en-US" altLang="ja-JP" sz="700" dirty="0" smtClean="0">
                <a:latin typeface="Meiryo UI" pitchFamily="50" charset="-128"/>
                <a:ea typeface="Meiryo UI" pitchFamily="50" charset="-128"/>
                <a:cs typeface="Meiryo UI" pitchFamily="50" charset="-128"/>
              </a:rPr>
              <a:t>50</a:t>
            </a:r>
            <a:r>
              <a:rPr lang="ja-JP" altLang="en-US" sz="700" dirty="0" smtClean="0">
                <a:latin typeface="Meiryo UI" pitchFamily="50" charset="-128"/>
                <a:ea typeface="Meiryo UI" pitchFamily="50" charset="-128"/>
                <a:cs typeface="Meiryo UI" pitchFamily="50" charset="-128"/>
              </a:rPr>
              <a:t>％以上になるものは</a:t>
            </a:r>
            <a:r>
              <a:rPr lang="en-US" altLang="ja-JP" sz="700" dirty="0" smtClean="0">
                <a:latin typeface="Meiryo UI" pitchFamily="50" charset="-128"/>
                <a:ea typeface="Meiryo UI" pitchFamily="50" charset="-128"/>
                <a:cs typeface="Meiryo UI" pitchFamily="50" charset="-128"/>
              </a:rPr>
              <a:t>NG</a:t>
            </a:r>
            <a:r>
              <a:rPr lang="ja-JP" altLang="en-US" sz="700" dirty="0" smtClean="0">
                <a:latin typeface="Meiryo UI" pitchFamily="50" charset="-128"/>
                <a:ea typeface="Meiryo UI" pitchFamily="50" charset="-128"/>
                <a:cs typeface="Meiryo UI" pitchFamily="50" charset="-128"/>
              </a:rPr>
              <a:t>です。</a:t>
            </a:r>
            <a:endParaRPr lang="en-US" altLang="ja-JP" sz="700" dirty="0">
              <a:latin typeface="Meiryo UI" pitchFamily="50" charset="-128"/>
              <a:ea typeface="Meiryo UI" pitchFamily="50" charset="-128"/>
              <a:cs typeface="Meiryo UI" pitchFamily="50" charset="-128"/>
            </a:endParaRPr>
          </a:p>
        </p:txBody>
      </p:sp>
      <p:pic>
        <p:nvPicPr>
          <p:cNvPr id="125" name="Picture 2" descr="D:\Users\f.natori\Desktop\オムライス画像\NG例①オムそば.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716289" y="7564667"/>
            <a:ext cx="773763" cy="580263"/>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26" name="Picture 3" descr="D:\Users\f.natori\Desktop\オムライス画像\NG例②親子丼.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716289" y="8389318"/>
            <a:ext cx="773763" cy="580263"/>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27" name="Picture 4" descr="D:\Users\f.natori\Desktop\オムライス画像\NG例③別容器あり.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716289" y="9200465"/>
            <a:ext cx="773763" cy="580263"/>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28" name="Picture 5" descr="D:\Users\f.natori\Desktop\オムライス画像\OK例①.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25358" y="7591312"/>
            <a:ext cx="749033" cy="561716"/>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30" name="Picture 7" descr="D:\Users\f.natori\Desktop\オムライス画像\OK例③.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325358" y="8439036"/>
            <a:ext cx="749033" cy="561716"/>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31" name="Picture 8" descr="D:\Users\f.natori\Desktop\オムライス画像\OK例④.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1211186" y="8439036"/>
            <a:ext cx="749033" cy="561716"/>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32" name="Picture 9" descr="D:\Users\f.natori\Desktop\オムライス画像\OK例⑤.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25358" y="9253713"/>
            <a:ext cx="749033" cy="561716"/>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33" name="Picture 10" descr="D:\Users\f.natori\Desktop\オムライス画像\OK例⑥.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1211186" y="9253714"/>
            <a:ext cx="749033" cy="561716"/>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7" name="図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211186" y="7581664"/>
            <a:ext cx="749033" cy="571364"/>
          </a:xfrm>
          <a:prstGeom prst="rect">
            <a:avLst/>
          </a:prstGeom>
          <a:ln>
            <a:solidFill>
              <a:srgbClr val="002060"/>
            </a:solidFill>
          </a:ln>
        </p:spPr>
      </p:pic>
      <p:sp>
        <p:nvSpPr>
          <p:cNvPr id="66" name="テキスト ボックス 65"/>
          <p:cNvSpPr txBox="1"/>
          <p:nvPr/>
        </p:nvSpPr>
        <p:spPr>
          <a:xfrm>
            <a:off x="300165" y="4891405"/>
            <a:ext cx="2717444" cy="1604713"/>
          </a:xfrm>
          <a:prstGeom prst="rect">
            <a:avLst/>
          </a:prstGeom>
          <a:noFill/>
        </p:spPr>
        <p:txBody>
          <a:bodyPr wrap="square" lIns="95674" tIns="47837" rIns="95674" bIns="47837" rtlCol="0">
            <a:spAutoFit/>
          </a:bodyPr>
          <a:lstStyle/>
          <a:p>
            <a:r>
              <a:rPr lang="ja-JP" altLang="en-US" sz="700" dirty="0">
                <a:latin typeface="Meiryo UI" pitchFamily="50" charset="-128"/>
                <a:ea typeface="Meiryo UI" pitchFamily="50" charset="-128"/>
                <a:cs typeface="Meiryo UI" pitchFamily="50" charset="-128"/>
              </a:rPr>
              <a:t>・</a:t>
            </a:r>
            <a:r>
              <a:rPr lang="ja-JP" altLang="en-US" sz="700" dirty="0">
                <a:solidFill>
                  <a:srgbClr val="FF0000"/>
                </a:solidFill>
                <a:latin typeface="Meiryo UI" pitchFamily="50" charset="-128"/>
                <a:ea typeface="Meiryo UI" pitchFamily="50" charset="-128"/>
                <a:cs typeface="Meiryo UI" pitchFamily="50" charset="-128"/>
              </a:rPr>
              <a:t>全国大会出場店舗様へ</a:t>
            </a:r>
            <a:r>
              <a:rPr lang="ja-JP" altLang="en-US" sz="700" dirty="0" smtClean="0">
                <a:solidFill>
                  <a:srgbClr val="FF0000"/>
                </a:solidFill>
                <a:latin typeface="Meiryo UI" pitchFamily="50" charset="-128"/>
                <a:ea typeface="Meiryo UI" pitchFamily="50" charset="-128"/>
                <a:cs typeface="Meiryo UI" pitchFamily="50" charset="-128"/>
              </a:rPr>
              <a:t>は事務局側</a:t>
            </a:r>
            <a:r>
              <a:rPr lang="ja-JP" altLang="en-US" sz="700" dirty="0">
                <a:solidFill>
                  <a:srgbClr val="FF0000"/>
                </a:solidFill>
                <a:latin typeface="Meiryo UI" pitchFamily="50" charset="-128"/>
                <a:ea typeface="Meiryo UI" pitchFamily="50" charset="-128"/>
                <a:cs typeface="Meiryo UI" pitchFamily="50" charset="-128"/>
              </a:rPr>
              <a:t>で指定容器・資材を</a:t>
            </a:r>
            <a:endParaRPr lang="en-US" altLang="ja-JP" sz="700" dirty="0">
              <a:solidFill>
                <a:srgbClr val="FF0000"/>
              </a:solidFill>
              <a:latin typeface="Meiryo UI" pitchFamily="50" charset="-128"/>
              <a:ea typeface="Meiryo UI" pitchFamily="50" charset="-128"/>
              <a:cs typeface="Meiryo UI" pitchFamily="50" charset="-128"/>
            </a:endParaRPr>
          </a:p>
          <a:p>
            <a:r>
              <a:rPr lang="ja-JP" altLang="en-US" sz="700" dirty="0">
                <a:solidFill>
                  <a:srgbClr val="FF0000"/>
                </a:solidFill>
                <a:latin typeface="Meiryo UI" pitchFamily="50" charset="-128"/>
                <a:ea typeface="Meiryo UI" pitchFamily="50" charset="-128"/>
                <a:cs typeface="Meiryo UI" pitchFamily="50" charset="-128"/>
              </a:rPr>
              <a:t>　</a:t>
            </a:r>
            <a:r>
              <a:rPr lang="en-US" altLang="ja-JP" sz="700" dirty="0">
                <a:solidFill>
                  <a:srgbClr val="FF0000"/>
                </a:solidFill>
                <a:latin typeface="Meiryo UI" pitchFamily="50" charset="-128"/>
                <a:ea typeface="Meiryo UI" pitchFamily="50" charset="-128"/>
                <a:cs typeface="Meiryo UI" pitchFamily="50" charset="-128"/>
              </a:rPr>
              <a:t>500</a:t>
            </a:r>
            <a:r>
              <a:rPr lang="ja-JP" altLang="en-US" sz="700" dirty="0">
                <a:solidFill>
                  <a:srgbClr val="FF0000"/>
                </a:solidFill>
                <a:latin typeface="Meiryo UI" pitchFamily="50" charset="-128"/>
                <a:ea typeface="Meiryo UI" pitchFamily="50" charset="-128"/>
                <a:cs typeface="Meiryo UI" pitchFamily="50" charset="-128"/>
              </a:rPr>
              <a:t>食（枚）分提供いたします。</a:t>
            </a:r>
            <a:r>
              <a:rPr lang="en-US" altLang="ja-JP" sz="700" dirty="0">
                <a:solidFill>
                  <a:srgbClr val="FF0000"/>
                </a:solidFill>
                <a:latin typeface="Meiryo UI" pitchFamily="50" charset="-128"/>
                <a:ea typeface="Meiryo UI" pitchFamily="50" charset="-128"/>
                <a:cs typeface="Meiryo UI" pitchFamily="50" charset="-128"/>
              </a:rPr>
              <a:t>※</a:t>
            </a:r>
            <a:r>
              <a:rPr lang="ja-JP" altLang="en-US" sz="700" dirty="0">
                <a:solidFill>
                  <a:srgbClr val="FF0000"/>
                </a:solidFill>
                <a:latin typeface="Meiryo UI" pitchFamily="50" charset="-128"/>
                <a:ea typeface="Meiryo UI" pitchFamily="50" charset="-128"/>
                <a:cs typeface="Meiryo UI" pitchFamily="50" charset="-128"/>
              </a:rPr>
              <a:t>プレスデー用としてご利用ください。</a:t>
            </a:r>
            <a:endParaRPr lang="en-US" altLang="ja-JP" sz="700" dirty="0">
              <a:solidFill>
                <a:srgbClr val="FF0000"/>
              </a:solidFill>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事務局提供資材</a:t>
            </a:r>
            <a:r>
              <a:rPr lang="en-US" altLang="ja-JP" sz="700" dirty="0">
                <a:latin typeface="Meiryo UI" pitchFamily="50" charset="-128"/>
                <a:ea typeface="Meiryo UI" pitchFamily="50" charset="-128"/>
                <a:cs typeface="Meiryo UI" pitchFamily="50" charset="-128"/>
              </a:rPr>
              <a:t>】</a:t>
            </a:r>
          </a:p>
          <a:p>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お皿</a:t>
            </a:r>
            <a:r>
              <a:rPr lang="en-US" altLang="ja-JP" sz="700" dirty="0">
                <a:latin typeface="Meiryo UI" pitchFamily="50" charset="-128"/>
                <a:ea typeface="Meiryo UI" pitchFamily="50" charset="-128"/>
                <a:cs typeface="Meiryo UI" pitchFamily="50" charset="-128"/>
              </a:rPr>
              <a:t>500</a:t>
            </a:r>
            <a:r>
              <a:rPr lang="ja-JP" altLang="en-US" sz="700" dirty="0">
                <a:latin typeface="Meiryo UI" pitchFamily="50" charset="-128"/>
                <a:ea typeface="Meiryo UI" pitchFamily="50" charset="-128"/>
                <a:cs typeface="Meiryo UI" pitchFamily="50" charset="-128"/>
              </a:rPr>
              <a:t>枚　　　　　　　　　　　　　</a:t>
            </a:r>
            <a:r>
              <a:rPr lang="ja-JP" altLang="en-US" sz="700" dirty="0" smtClean="0">
                <a:latin typeface="Meiryo UI" pitchFamily="50" charset="-128"/>
                <a:ea typeface="Meiryo UI" pitchFamily="50" charset="-128"/>
                <a:cs typeface="Meiryo UI" pitchFamily="50" charset="-128"/>
              </a:rPr>
              <a:t>プラスチック</a:t>
            </a:r>
            <a:r>
              <a:rPr lang="ja-JP" altLang="en-US" sz="700" dirty="0">
                <a:latin typeface="Meiryo UI" pitchFamily="50" charset="-128"/>
                <a:ea typeface="Meiryo UI" pitchFamily="50" charset="-128"/>
                <a:cs typeface="Meiryo UI" pitchFamily="50" charset="-128"/>
              </a:rPr>
              <a:t>スプーン　</a:t>
            </a:r>
            <a:r>
              <a:rPr lang="en-US" altLang="ja-JP" sz="700" dirty="0">
                <a:latin typeface="Meiryo UI" pitchFamily="50" charset="-128"/>
                <a:ea typeface="Meiryo UI" pitchFamily="50" charset="-128"/>
                <a:cs typeface="Meiryo UI" pitchFamily="50" charset="-128"/>
              </a:rPr>
              <a:t>500</a:t>
            </a:r>
            <a:r>
              <a:rPr lang="ja-JP" altLang="en-US" sz="700" dirty="0">
                <a:latin typeface="Meiryo UI" pitchFamily="50" charset="-128"/>
                <a:ea typeface="Meiryo UI" pitchFamily="50" charset="-128"/>
                <a:cs typeface="Meiryo UI" pitchFamily="50" charset="-128"/>
              </a:rPr>
              <a:t>本</a:t>
            </a:r>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a:p>
            <a:endParaRPr lang="en-US" altLang="ja-JP" sz="700" dirty="0">
              <a:latin typeface="Meiryo UI" pitchFamily="50" charset="-128"/>
              <a:ea typeface="Meiryo UI" pitchFamily="50" charset="-128"/>
              <a:cs typeface="Meiryo UI" pitchFamily="50" charset="-128"/>
            </a:endParaRPr>
          </a:p>
        </p:txBody>
      </p:sp>
      <p:sp>
        <p:nvSpPr>
          <p:cNvPr id="68" name="テキスト ボックス 67"/>
          <p:cNvSpPr txBox="1"/>
          <p:nvPr/>
        </p:nvSpPr>
        <p:spPr>
          <a:xfrm>
            <a:off x="5633865" y="6074767"/>
            <a:ext cx="1361806" cy="373607"/>
          </a:xfrm>
          <a:prstGeom prst="rect">
            <a:avLst/>
          </a:prstGeom>
          <a:noFill/>
        </p:spPr>
        <p:txBody>
          <a:bodyPr wrap="none" lIns="95674" tIns="47837" rIns="95674" bIns="47837" rtlCol="0">
            <a:spAutoFit/>
          </a:bodyPr>
          <a:lstStyle/>
          <a:p>
            <a:r>
              <a:rPr lang="ja-JP" altLang="en-US" sz="600" dirty="0">
                <a:latin typeface="Meiryo UI" pitchFamily="50" charset="-128"/>
                <a:ea typeface="Meiryo UI" pitchFamily="50" charset="-128"/>
                <a:cs typeface="Meiryo UI" pitchFamily="50" charset="-128"/>
              </a:rPr>
              <a:t>割り箸　</a:t>
            </a:r>
            <a:r>
              <a:rPr lang="en-US" altLang="ja-JP" sz="600" dirty="0">
                <a:latin typeface="Meiryo UI" pitchFamily="50" charset="-128"/>
                <a:ea typeface="Meiryo UI" pitchFamily="50" charset="-128"/>
                <a:cs typeface="Meiryo UI" pitchFamily="50" charset="-128"/>
              </a:rPr>
              <a:t>8</a:t>
            </a:r>
            <a:r>
              <a:rPr lang="ja-JP" altLang="en-US" sz="600" dirty="0">
                <a:latin typeface="Meiryo UI" pitchFamily="50" charset="-128"/>
                <a:ea typeface="Meiryo UI" pitchFamily="50" charset="-128"/>
                <a:cs typeface="Meiryo UI" pitchFamily="50" charset="-128"/>
              </a:rPr>
              <a:t>寸</a:t>
            </a:r>
            <a:endParaRPr lang="en-US" altLang="ja-JP" sz="600" dirty="0">
              <a:latin typeface="Meiryo UI" pitchFamily="50" charset="-128"/>
              <a:ea typeface="Meiryo UI" pitchFamily="50" charset="-128"/>
              <a:cs typeface="Meiryo UI" pitchFamily="50" charset="-128"/>
            </a:endParaRPr>
          </a:p>
          <a:p>
            <a:r>
              <a:rPr lang="en-US" altLang="ja-JP" sz="600" dirty="0">
                <a:latin typeface="Meiryo UI" pitchFamily="50" charset="-128"/>
                <a:ea typeface="Meiryo UI" pitchFamily="50" charset="-128"/>
                <a:cs typeface="Meiryo UI" pitchFamily="50" charset="-128"/>
              </a:rPr>
              <a:t>100</a:t>
            </a:r>
            <a:r>
              <a:rPr lang="ja-JP" altLang="en-US" sz="600" dirty="0">
                <a:latin typeface="Meiryo UI" pitchFamily="50" charset="-128"/>
                <a:ea typeface="Meiryo UI" pitchFamily="50" charset="-128"/>
                <a:cs typeface="Meiryo UI" pitchFamily="50" charset="-128"/>
              </a:rPr>
              <a:t>膳単位＠</a:t>
            </a:r>
            <a:r>
              <a:rPr lang="en-US" altLang="ja-JP" sz="600" dirty="0">
                <a:latin typeface="Meiryo UI" pitchFamily="50" charset="-128"/>
                <a:ea typeface="Meiryo UI" pitchFamily="50" charset="-128"/>
                <a:cs typeface="Meiryo UI" pitchFamily="50" charset="-128"/>
              </a:rPr>
              <a:t>2</a:t>
            </a:r>
            <a:r>
              <a:rPr lang="ja-JP" altLang="en-US" sz="600" dirty="0">
                <a:latin typeface="Meiryo UI" pitchFamily="50" charset="-128"/>
                <a:ea typeface="Meiryo UI" pitchFamily="50" charset="-128"/>
                <a:cs typeface="Meiryo UI" pitchFamily="50" charset="-128"/>
              </a:rPr>
              <a:t>円</a:t>
            </a:r>
            <a:endParaRPr lang="en-US" altLang="ja-JP" sz="600" dirty="0">
              <a:latin typeface="Meiryo UI" pitchFamily="50" charset="-128"/>
              <a:ea typeface="Meiryo UI" pitchFamily="50" charset="-128"/>
              <a:cs typeface="Meiryo UI" pitchFamily="50" charset="-128"/>
            </a:endParaRPr>
          </a:p>
          <a:p>
            <a:r>
              <a:rPr lang="ja-JP" altLang="en-US" sz="600" dirty="0">
                <a:latin typeface="Meiryo UI" pitchFamily="50" charset="-128"/>
                <a:ea typeface="Meiryo UI" pitchFamily="50" charset="-128"/>
                <a:cs typeface="Meiryo UI" pitchFamily="50" charset="-128"/>
              </a:rPr>
              <a:t>（最小</a:t>
            </a:r>
            <a:r>
              <a:rPr lang="en-US" altLang="ja-JP" sz="600" dirty="0">
                <a:latin typeface="Meiryo UI" pitchFamily="50" charset="-128"/>
                <a:ea typeface="Meiryo UI" pitchFamily="50" charset="-128"/>
                <a:cs typeface="Meiryo UI" pitchFamily="50" charset="-128"/>
              </a:rPr>
              <a:t>100</a:t>
            </a:r>
            <a:r>
              <a:rPr lang="ja-JP" altLang="en-US" sz="600" dirty="0">
                <a:latin typeface="Meiryo UI" pitchFamily="50" charset="-128"/>
                <a:ea typeface="Meiryo UI" pitchFamily="50" charset="-128"/>
                <a:cs typeface="Meiryo UI" pitchFamily="50" charset="-128"/>
              </a:rPr>
              <a:t>膳</a:t>
            </a:r>
            <a:r>
              <a:rPr lang="en-US" altLang="ja-JP" sz="600" dirty="0">
                <a:latin typeface="Meiryo UI" pitchFamily="50" charset="-128"/>
                <a:ea typeface="Meiryo UI" pitchFamily="50" charset="-128"/>
                <a:cs typeface="Meiryo UI" pitchFamily="50" charset="-128"/>
              </a:rPr>
              <a:t>×2</a:t>
            </a:r>
            <a:r>
              <a:rPr lang="ja-JP" altLang="en-US" sz="600" dirty="0">
                <a:latin typeface="Meiryo UI" pitchFamily="50" charset="-128"/>
                <a:ea typeface="Meiryo UI" pitchFamily="50" charset="-128"/>
                <a:cs typeface="Meiryo UI" pitchFamily="50" charset="-128"/>
              </a:rPr>
              <a:t>円＝</a:t>
            </a:r>
            <a:r>
              <a:rPr lang="en-US" altLang="ja-JP" sz="600" dirty="0">
                <a:latin typeface="Meiryo UI" pitchFamily="50" charset="-128"/>
                <a:ea typeface="Meiryo UI" pitchFamily="50" charset="-128"/>
                <a:cs typeface="Meiryo UI" pitchFamily="50" charset="-128"/>
              </a:rPr>
              <a:t>200</a:t>
            </a:r>
            <a:r>
              <a:rPr lang="ja-JP" altLang="en-US" sz="600" dirty="0">
                <a:latin typeface="Meiryo UI" pitchFamily="50" charset="-128"/>
                <a:ea typeface="Meiryo UI" pitchFamily="50" charset="-128"/>
                <a:cs typeface="Meiryo UI" pitchFamily="50" charset="-128"/>
              </a:rPr>
              <a:t>円）税抜</a:t>
            </a:r>
            <a:endParaRPr lang="en-US" altLang="ja-JP" sz="600" dirty="0">
              <a:latin typeface="Meiryo UI" pitchFamily="50" charset="-128"/>
              <a:ea typeface="Meiryo UI" pitchFamily="50" charset="-128"/>
              <a:cs typeface="Meiryo UI" pitchFamily="50" charset="-128"/>
            </a:endParaRPr>
          </a:p>
        </p:txBody>
      </p:sp>
      <p:sp>
        <p:nvSpPr>
          <p:cNvPr id="70" name="テキスト ボックス 69"/>
          <p:cNvSpPr txBox="1"/>
          <p:nvPr/>
        </p:nvSpPr>
        <p:spPr>
          <a:xfrm>
            <a:off x="179388" y="4662373"/>
            <a:ext cx="697627" cy="246221"/>
          </a:xfrm>
          <a:prstGeom prst="rect">
            <a:avLst/>
          </a:prstGeom>
          <a:noFill/>
        </p:spPr>
        <p:txBody>
          <a:bodyPr wrap="none" rtlCol="0">
            <a:spAutoFit/>
          </a:bodyPr>
          <a:lstStyle/>
          <a:p>
            <a:r>
              <a:rPr kumimoji="1" lang="ja-JP" altLang="en-US" sz="1000" dirty="0">
                <a:latin typeface="Meiryo UI" pitchFamily="50" charset="-128"/>
                <a:ea typeface="Meiryo UI" pitchFamily="50" charset="-128"/>
                <a:cs typeface="Meiryo UI" pitchFamily="50" charset="-128"/>
              </a:rPr>
              <a:t>指定資材</a:t>
            </a:r>
          </a:p>
        </p:txBody>
      </p:sp>
      <p:sp>
        <p:nvSpPr>
          <p:cNvPr id="74" name="正方形/長方形 73"/>
          <p:cNvSpPr/>
          <p:nvPr/>
        </p:nvSpPr>
        <p:spPr>
          <a:xfrm>
            <a:off x="179388" y="4608265"/>
            <a:ext cx="6911975" cy="20162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6" name="正方形/長方形 75"/>
          <p:cNvSpPr/>
          <p:nvPr/>
        </p:nvSpPr>
        <p:spPr>
          <a:xfrm>
            <a:off x="3132112" y="4700386"/>
            <a:ext cx="4032449" cy="738664"/>
          </a:xfrm>
          <a:prstGeom prst="rect">
            <a:avLst/>
          </a:prstGeom>
        </p:spPr>
        <p:txBody>
          <a:bodyPr wrap="square">
            <a:spAutoFit/>
          </a:bodyPr>
          <a:lstStyle/>
          <a:p>
            <a:pPr lvl="0"/>
            <a:r>
              <a:rPr lang="ja-JP" altLang="en-US" sz="700" dirty="0">
                <a:solidFill>
                  <a:prstClr val="black"/>
                </a:solidFill>
                <a:latin typeface="Meiryo UI" pitchFamily="50" charset="-128"/>
                <a:ea typeface="Meiryo UI" pitchFamily="50" charset="-128"/>
                <a:cs typeface="Meiryo UI" pitchFamily="50" charset="-128"/>
              </a:rPr>
              <a:t>・提供資材数以上必要な場合は、別途有料となります。事務局より以下の中から指定容器を購入し、</a:t>
            </a:r>
            <a:endParaRPr lang="en-US" altLang="ja-JP" sz="700" dirty="0">
              <a:solidFill>
                <a:prstClr val="black"/>
              </a:solidFill>
              <a:latin typeface="Meiryo UI" pitchFamily="50" charset="-128"/>
              <a:ea typeface="Meiryo UI" pitchFamily="50" charset="-128"/>
              <a:cs typeface="Meiryo UI" pitchFamily="50" charset="-128"/>
            </a:endParaRPr>
          </a:p>
          <a:p>
            <a:pPr lvl="0"/>
            <a:r>
              <a:rPr lang="ja-JP" altLang="en-US" sz="700" dirty="0">
                <a:solidFill>
                  <a:prstClr val="black"/>
                </a:solidFill>
                <a:latin typeface="Meiryo UI" pitchFamily="50" charset="-128"/>
                <a:ea typeface="Meiryo UI" pitchFamily="50" charset="-128"/>
                <a:cs typeface="Meiryo UI" pitchFamily="50" charset="-128"/>
              </a:rPr>
              <a:t>　使用していただきます。（地方大会での使用有無は別途ご案内いたします。）</a:t>
            </a:r>
            <a:endParaRPr lang="en-US" altLang="ja-JP" sz="700" dirty="0">
              <a:solidFill>
                <a:prstClr val="black"/>
              </a:solidFill>
              <a:latin typeface="Meiryo UI" pitchFamily="50" charset="-128"/>
              <a:ea typeface="Meiryo UI" pitchFamily="50" charset="-128"/>
              <a:cs typeface="Meiryo UI" pitchFamily="50" charset="-128"/>
            </a:endParaRPr>
          </a:p>
          <a:p>
            <a:pPr lvl="0"/>
            <a:r>
              <a:rPr lang="ja-JP" altLang="en-US" sz="700" dirty="0">
                <a:solidFill>
                  <a:prstClr val="black"/>
                </a:solidFill>
                <a:latin typeface="Meiryo UI" pitchFamily="50" charset="-128"/>
                <a:ea typeface="Meiryo UI" pitchFamily="50" charset="-128"/>
                <a:cs typeface="Meiryo UI" pitchFamily="50" charset="-128"/>
              </a:rPr>
              <a:t>・資材注文は別途申請書をご提出していただきます。</a:t>
            </a:r>
            <a:endParaRPr lang="en-US" altLang="ja-JP" sz="700" dirty="0">
              <a:solidFill>
                <a:prstClr val="black"/>
              </a:solidFill>
              <a:latin typeface="Meiryo UI" pitchFamily="50" charset="-128"/>
              <a:ea typeface="Meiryo UI" pitchFamily="50" charset="-128"/>
              <a:cs typeface="Meiryo UI" pitchFamily="50" charset="-128"/>
            </a:endParaRPr>
          </a:p>
          <a:p>
            <a:pPr lvl="0"/>
            <a:r>
              <a:rPr lang="ja-JP" altLang="en-US" sz="700" dirty="0">
                <a:solidFill>
                  <a:prstClr val="black"/>
                </a:solidFill>
                <a:latin typeface="Meiryo UI" pitchFamily="50" charset="-128"/>
                <a:ea typeface="Meiryo UI" pitchFamily="50" charset="-128"/>
                <a:cs typeface="Meiryo UI" pitchFamily="50" charset="-128"/>
              </a:rPr>
              <a:t>・全国大会当日に追加注文できませんので予備を含む事前購入をお願いします。なおご注文購入された資材</a:t>
            </a:r>
            <a:endParaRPr lang="en-US" altLang="ja-JP" sz="700" dirty="0">
              <a:solidFill>
                <a:prstClr val="black"/>
              </a:solidFill>
              <a:latin typeface="Meiryo UI" pitchFamily="50" charset="-128"/>
              <a:ea typeface="Meiryo UI" pitchFamily="50" charset="-128"/>
              <a:cs typeface="Meiryo UI" pitchFamily="50" charset="-128"/>
            </a:endParaRPr>
          </a:p>
          <a:p>
            <a:pPr lvl="0"/>
            <a:r>
              <a:rPr lang="ja-JP" altLang="en-US" sz="700" dirty="0">
                <a:solidFill>
                  <a:prstClr val="black"/>
                </a:solidFill>
                <a:latin typeface="Meiryo UI" pitchFamily="50" charset="-128"/>
                <a:ea typeface="Meiryo UI" pitchFamily="50" charset="-128"/>
                <a:cs typeface="Meiryo UI" pitchFamily="50" charset="-128"/>
              </a:rPr>
              <a:t>　は全て買取になり、返品はできません。</a:t>
            </a:r>
            <a:endParaRPr lang="en-US" altLang="ja-JP" sz="700" dirty="0">
              <a:solidFill>
                <a:prstClr val="black"/>
              </a:solidFill>
              <a:latin typeface="Meiryo UI" pitchFamily="50" charset="-128"/>
              <a:ea typeface="Meiryo UI" pitchFamily="50" charset="-128"/>
              <a:cs typeface="Meiryo UI" pitchFamily="50" charset="-128"/>
            </a:endParaRPr>
          </a:p>
          <a:p>
            <a:pPr lvl="0"/>
            <a:r>
              <a:rPr lang="ja-JP" altLang="en-US" sz="700" dirty="0">
                <a:solidFill>
                  <a:prstClr val="black"/>
                </a:solidFill>
                <a:latin typeface="Meiryo UI" pitchFamily="50" charset="-128"/>
                <a:ea typeface="Meiryo UI" pitchFamily="50" charset="-128"/>
                <a:cs typeface="Meiryo UI" pitchFamily="50" charset="-128"/>
              </a:rPr>
              <a:t>・全国大会出場店様へは容器サンプル品を提供します。</a:t>
            </a:r>
            <a:endParaRPr lang="en-US" altLang="ja-JP" sz="700" dirty="0">
              <a:solidFill>
                <a:prstClr val="black"/>
              </a:solidFill>
              <a:latin typeface="Meiryo UI" pitchFamily="50" charset="-128"/>
              <a:ea typeface="Meiryo UI" pitchFamily="50" charset="-128"/>
              <a:cs typeface="Meiryo UI" pitchFamily="50" charset="-128"/>
            </a:endParaRPr>
          </a:p>
        </p:txBody>
      </p:sp>
      <p:cxnSp>
        <p:nvCxnSpPr>
          <p:cNvPr id="80" name="直線コネクタ 79"/>
          <p:cNvCxnSpPr/>
          <p:nvPr/>
        </p:nvCxnSpPr>
        <p:spPr>
          <a:xfrm>
            <a:off x="3060105" y="4824288"/>
            <a:ext cx="0" cy="1728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図 8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006734" y="5452388"/>
            <a:ext cx="627131" cy="462781"/>
          </a:xfrm>
          <a:prstGeom prst="rect">
            <a:avLst/>
          </a:prstGeom>
        </p:spPr>
      </p:pic>
      <p:pic>
        <p:nvPicPr>
          <p:cNvPr id="87" name="図 8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653071" y="5576996"/>
            <a:ext cx="935411" cy="690271"/>
          </a:xfrm>
          <a:prstGeom prst="rect">
            <a:avLst/>
          </a:prstGeom>
        </p:spPr>
      </p:pic>
      <p:pic>
        <p:nvPicPr>
          <p:cNvPr id="89" name="図 88"/>
          <p:cNvPicPr>
            <a:picLocks noChangeAspect="1"/>
          </p:cNvPicPr>
          <p:nvPr/>
        </p:nvPicPr>
        <p:blipFill>
          <a:blip r:embed="rId12" cstate="print">
            <a:extLst>
              <a:ext uri="{BEBA8EAE-BF5A-486C-A8C5-ECC9F3942E4B}">
                <a14:imgProps xmlns:a14="http://schemas.microsoft.com/office/drawing/2010/main" xmlns="">
                  <a14:imgLayer r:embed="rId13">
                    <a14:imgEffect>
                      <a14:saturation sat="200000"/>
                    </a14:imgEffect>
                  </a14:imgLayer>
                </a14:imgProps>
              </a:ext>
              <a:ext uri="{28A0092B-C50C-407E-A947-70E740481C1C}">
                <a14:useLocalDpi xmlns:a14="http://schemas.microsoft.com/office/drawing/2010/main" xmlns="" val="0"/>
              </a:ext>
            </a:extLst>
          </a:blip>
          <a:stretch>
            <a:fillRect/>
          </a:stretch>
        </p:blipFill>
        <p:spPr>
          <a:xfrm>
            <a:off x="3312462" y="5453488"/>
            <a:ext cx="831037" cy="543337"/>
          </a:xfrm>
          <a:prstGeom prst="rect">
            <a:avLst/>
          </a:prstGeom>
        </p:spPr>
      </p:pic>
      <p:sp>
        <p:nvSpPr>
          <p:cNvPr id="91" name="テキスト ボックス 90"/>
          <p:cNvSpPr txBox="1"/>
          <p:nvPr/>
        </p:nvSpPr>
        <p:spPr>
          <a:xfrm>
            <a:off x="3161350" y="6050805"/>
            <a:ext cx="1904689" cy="584775"/>
          </a:xfrm>
          <a:prstGeom prst="rect">
            <a:avLst/>
          </a:prstGeom>
          <a:noFill/>
        </p:spPr>
        <p:txBody>
          <a:bodyPr wrap="none" rtlCol="0">
            <a:spAutoFit/>
          </a:bodyPr>
          <a:lstStyle/>
          <a:p>
            <a:r>
              <a:rPr lang="ja-JP" altLang="en-US" sz="800" dirty="0">
                <a:latin typeface="Meiryo UI" pitchFamily="50" charset="-128"/>
                <a:ea typeface="Meiryo UI" pitchFamily="50" charset="-128"/>
                <a:cs typeface="Meiryo UI" pitchFamily="50" charset="-128"/>
              </a:rPr>
              <a:t>●耐熱</a:t>
            </a:r>
            <a:r>
              <a:rPr lang="en-US" altLang="ja-JP" sz="800" dirty="0" smtClean="0">
                <a:latin typeface="Meiryo UI" pitchFamily="50" charset="-128"/>
                <a:ea typeface="Meiryo UI" pitchFamily="50" charset="-128"/>
                <a:cs typeface="Meiryo UI" pitchFamily="50" charset="-128"/>
              </a:rPr>
              <a:t>63</a:t>
            </a:r>
            <a:r>
              <a:rPr lang="ja-JP" altLang="en-US" sz="800" dirty="0" smtClean="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ホワイト）</a:t>
            </a:r>
            <a:r>
              <a:rPr lang="en-US" altLang="ja-JP" sz="800" dirty="0">
                <a:latin typeface="Meiryo UI" pitchFamily="50" charset="-128"/>
                <a:ea typeface="Meiryo UI" pitchFamily="50" charset="-128"/>
                <a:cs typeface="Meiryo UI" pitchFamily="50" charset="-128"/>
              </a:rPr>
              <a:t>100</a:t>
            </a:r>
            <a:r>
              <a:rPr lang="ja-JP" altLang="en-US" sz="800" dirty="0">
                <a:latin typeface="Meiryo UI" pitchFamily="50" charset="-128"/>
                <a:ea typeface="Meiryo UI" pitchFamily="50" charset="-128"/>
                <a:cs typeface="Meiryo UI" pitchFamily="50" charset="-128"/>
              </a:rPr>
              <a:t>枚単位</a:t>
            </a:r>
            <a:endParaRPr lang="en-US" altLang="ja-JP" sz="800" dirty="0">
              <a:latin typeface="Meiryo UI" pitchFamily="50" charset="-128"/>
              <a:ea typeface="Meiryo UI" pitchFamily="50" charset="-128"/>
              <a:cs typeface="Meiryo UI" pitchFamily="50" charset="-128"/>
            </a:endParaRPr>
          </a:p>
          <a:p>
            <a:r>
              <a:rPr lang="ja-JP" altLang="en-US" sz="800" dirty="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a:t>
            </a:r>
            <a:r>
              <a:rPr lang="en-US" altLang="ja-JP" sz="800" dirty="0" smtClean="0">
                <a:latin typeface="Meiryo UI" pitchFamily="50" charset="-128"/>
                <a:ea typeface="Meiryo UI" pitchFamily="50" charset="-128"/>
                <a:cs typeface="Meiryo UI" pitchFamily="50" charset="-128"/>
              </a:rPr>
              <a:t>200φ×26</a:t>
            </a:r>
            <a:r>
              <a:rPr lang="ja-JP" altLang="en-US" sz="800" dirty="0" smtClean="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　　＠</a:t>
            </a:r>
            <a:r>
              <a:rPr lang="en-US" altLang="ja-JP" sz="800" dirty="0" smtClean="0">
                <a:latin typeface="Meiryo UI" pitchFamily="50" charset="-128"/>
                <a:ea typeface="Meiryo UI" pitchFamily="50" charset="-128"/>
                <a:cs typeface="Meiryo UI" pitchFamily="50" charset="-128"/>
              </a:rPr>
              <a:t>34</a:t>
            </a:r>
            <a:r>
              <a:rPr lang="ja-JP" altLang="en-US" sz="800" dirty="0" smtClean="0">
                <a:latin typeface="Meiryo UI" pitchFamily="50" charset="-128"/>
                <a:ea typeface="Meiryo UI" pitchFamily="50" charset="-128"/>
                <a:cs typeface="Meiryo UI" pitchFamily="50" charset="-128"/>
              </a:rPr>
              <a:t>円</a:t>
            </a:r>
            <a:endParaRPr lang="en-US" altLang="ja-JP" dirty="0"/>
          </a:p>
          <a:p>
            <a:r>
              <a:rPr lang="ja-JP" altLang="en-US" sz="800" dirty="0" smtClean="0">
                <a:latin typeface="Meiryo UI" pitchFamily="50" charset="-128"/>
                <a:ea typeface="Meiryo UI" pitchFamily="50" charset="-128"/>
                <a:cs typeface="Meiryo UI" pitchFamily="50" charset="-128"/>
              </a:rPr>
              <a:t>（最小</a:t>
            </a:r>
            <a:r>
              <a:rPr lang="en-US" altLang="ja-JP" sz="800" dirty="0" smtClean="0">
                <a:latin typeface="Meiryo UI" pitchFamily="50" charset="-128"/>
                <a:ea typeface="Meiryo UI" pitchFamily="50" charset="-128"/>
                <a:cs typeface="Meiryo UI" pitchFamily="50" charset="-128"/>
              </a:rPr>
              <a:t>100</a:t>
            </a:r>
            <a:r>
              <a:rPr lang="ja-JP" altLang="en-US" sz="800" dirty="0" smtClean="0">
                <a:latin typeface="Meiryo UI" pitchFamily="50" charset="-128"/>
                <a:ea typeface="Meiryo UI" pitchFamily="50" charset="-128"/>
                <a:cs typeface="Meiryo UI" pitchFamily="50" charset="-128"/>
              </a:rPr>
              <a:t>枚</a:t>
            </a:r>
            <a:r>
              <a:rPr lang="en-US" altLang="ja-JP" sz="800" dirty="0" smtClean="0">
                <a:latin typeface="Meiryo UI" pitchFamily="50" charset="-128"/>
                <a:ea typeface="Meiryo UI" pitchFamily="50" charset="-128"/>
                <a:cs typeface="Meiryo UI" pitchFamily="50" charset="-128"/>
              </a:rPr>
              <a:t>×34</a:t>
            </a:r>
            <a:r>
              <a:rPr lang="ja-JP" altLang="en-US" sz="800" dirty="0" smtClean="0">
                <a:latin typeface="Meiryo UI" pitchFamily="50" charset="-128"/>
                <a:ea typeface="Meiryo UI" pitchFamily="50" charset="-128"/>
                <a:cs typeface="Meiryo UI" pitchFamily="50" charset="-128"/>
              </a:rPr>
              <a:t>円＝</a:t>
            </a:r>
            <a:r>
              <a:rPr lang="en-US" altLang="ja-JP" sz="800" dirty="0" smtClean="0">
                <a:latin typeface="Meiryo UI" pitchFamily="50" charset="-128"/>
                <a:ea typeface="Meiryo UI" pitchFamily="50" charset="-128"/>
                <a:cs typeface="Meiryo UI" pitchFamily="50" charset="-128"/>
              </a:rPr>
              <a:t>3,400</a:t>
            </a:r>
            <a:r>
              <a:rPr lang="ja-JP" altLang="en-US" sz="800" dirty="0" smtClean="0">
                <a:latin typeface="Meiryo UI" pitchFamily="50" charset="-128"/>
                <a:ea typeface="Meiryo UI" pitchFamily="50" charset="-128"/>
                <a:cs typeface="Meiryo UI" pitchFamily="50" charset="-128"/>
              </a:rPr>
              <a:t>円）税別</a:t>
            </a:r>
            <a:endParaRPr lang="en-US" altLang="ja-JP" sz="800" dirty="0" smtClean="0">
              <a:latin typeface="Meiryo UI" pitchFamily="50" charset="-128"/>
              <a:ea typeface="Meiryo UI" pitchFamily="50" charset="-128"/>
              <a:cs typeface="Meiryo UI" pitchFamily="50" charset="-128"/>
            </a:endParaRPr>
          </a:p>
          <a:p>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蓋はございません。</a:t>
            </a:r>
            <a:endParaRPr lang="en-US" altLang="ja-JP" sz="800" dirty="0" smtClean="0">
              <a:latin typeface="Meiryo UI" pitchFamily="50" charset="-128"/>
              <a:ea typeface="Meiryo UI" pitchFamily="50" charset="-128"/>
              <a:cs typeface="Meiryo UI" pitchFamily="50" charset="-128"/>
            </a:endParaRPr>
          </a:p>
        </p:txBody>
      </p:sp>
      <p:pic>
        <p:nvPicPr>
          <p:cNvPr id="92" name="図 91"/>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020184" y="6078545"/>
            <a:ext cx="618723" cy="456475"/>
          </a:xfrm>
          <a:prstGeom prst="rect">
            <a:avLst/>
          </a:prstGeom>
        </p:spPr>
      </p:pic>
      <p:sp>
        <p:nvSpPr>
          <p:cNvPr id="93" name="テキスト ボックス 92"/>
          <p:cNvSpPr txBox="1"/>
          <p:nvPr/>
        </p:nvSpPr>
        <p:spPr>
          <a:xfrm>
            <a:off x="5730747" y="5438097"/>
            <a:ext cx="1361806" cy="465940"/>
          </a:xfrm>
          <a:prstGeom prst="rect">
            <a:avLst/>
          </a:prstGeom>
          <a:noFill/>
        </p:spPr>
        <p:txBody>
          <a:bodyPr wrap="none" lIns="95674" tIns="47837" rIns="95674" bIns="47837" rtlCol="0">
            <a:spAutoFit/>
          </a:bodyPr>
          <a:lstStyle/>
          <a:p>
            <a:r>
              <a:rPr lang="ja-JP" altLang="en-US" sz="600" dirty="0" smtClean="0">
                <a:latin typeface="Meiryo UI" pitchFamily="50" charset="-128"/>
                <a:ea typeface="Meiryo UI" pitchFamily="50" charset="-128"/>
                <a:cs typeface="Meiryo UI" pitchFamily="50" charset="-128"/>
              </a:rPr>
              <a:t>プラスチックスプーン</a:t>
            </a:r>
            <a:endParaRPr lang="en-US" altLang="ja-JP" sz="600" dirty="0">
              <a:latin typeface="Meiryo UI" pitchFamily="50" charset="-128"/>
              <a:ea typeface="Meiryo UI" pitchFamily="50" charset="-128"/>
              <a:cs typeface="Meiryo UI" pitchFamily="50" charset="-128"/>
            </a:endParaRPr>
          </a:p>
          <a:p>
            <a:r>
              <a:rPr lang="en-US" altLang="ja-JP" sz="600" dirty="0" smtClean="0">
                <a:latin typeface="Meiryo UI" pitchFamily="50" charset="-128"/>
                <a:ea typeface="Meiryo UI" pitchFamily="50" charset="-128"/>
                <a:cs typeface="Meiryo UI" pitchFamily="50" charset="-128"/>
              </a:rPr>
              <a:t>160mm</a:t>
            </a:r>
            <a:r>
              <a:rPr lang="ja-JP" altLang="en-US" sz="600" dirty="0">
                <a:latin typeface="Meiryo UI" pitchFamily="50" charset="-128"/>
                <a:ea typeface="Meiryo UI" pitchFamily="50" charset="-128"/>
                <a:cs typeface="Meiryo UI" pitchFamily="50" charset="-128"/>
              </a:rPr>
              <a:t>　</a:t>
            </a:r>
            <a:r>
              <a:rPr lang="ja-JP" altLang="en-US" sz="600" dirty="0" smtClean="0">
                <a:latin typeface="Meiryo UI" pitchFamily="50" charset="-128"/>
                <a:ea typeface="Meiryo UI" pitchFamily="50" charset="-128"/>
                <a:cs typeface="Meiryo UI" pitchFamily="50" charset="-128"/>
              </a:rPr>
              <a:t>ホワイト</a:t>
            </a:r>
            <a:endParaRPr lang="ja-JP" altLang="en-US" sz="600" dirty="0">
              <a:latin typeface="Meiryo UI" pitchFamily="50" charset="-128"/>
              <a:ea typeface="Meiryo UI" pitchFamily="50" charset="-128"/>
              <a:cs typeface="Meiryo UI" pitchFamily="50" charset="-128"/>
            </a:endParaRPr>
          </a:p>
          <a:p>
            <a:r>
              <a:rPr lang="en-US" altLang="ja-JP" sz="600" dirty="0">
                <a:latin typeface="Meiryo UI" pitchFamily="50" charset="-128"/>
                <a:ea typeface="Meiryo UI" pitchFamily="50" charset="-128"/>
                <a:cs typeface="Meiryo UI" pitchFamily="50" charset="-128"/>
              </a:rPr>
              <a:t>100</a:t>
            </a:r>
            <a:r>
              <a:rPr lang="ja-JP" altLang="en-US" sz="600" dirty="0">
                <a:latin typeface="Meiryo UI" pitchFamily="50" charset="-128"/>
                <a:ea typeface="Meiryo UI" pitchFamily="50" charset="-128"/>
                <a:cs typeface="Meiryo UI" pitchFamily="50" charset="-128"/>
              </a:rPr>
              <a:t>本単位</a:t>
            </a:r>
            <a:r>
              <a:rPr lang="ja-JP" altLang="en-US" sz="600" dirty="0" smtClean="0">
                <a:latin typeface="Meiryo UI" pitchFamily="50" charset="-128"/>
                <a:ea typeface="Meiryo UI" pitchFamily="50" charset="-128"/>
                <a:cs typeface="Meiryo UI" pitchFamily="50" charset="-128"/>
              </a:rPr>
              <a:t>＠</a:t>
            </a:r>
            <a:r>
              <a:rPr lang="en-US" altLang="ja-JP" sz="600" dirty="0">
                <a:latin typeface="Meiryo UI" pitchFamily="50" charset="-128"/>
                <a:ea typeface="Meiryo UI" pitchFamily="50" charset="-128"/>
                <a:cs typeface="Meiryo UI" pitchFamily="50" charset="-128"/>
              </a:rPr>
              <a:t>5</a:t>
            </a:r>
            <a:r>
              <a:rPr lang="ja-JP" altLang="en-US" sz="600" dirty="0" smtClean="0">
                <a:latin typeface="Meiryo UI" pitchFamily="50" charset="-128"/>
                <a:ea typeface="Meiryo UI" pitchFamily="50" charset="-128"/>
                <a:cs typeface="Meiryo UI" pitchFamily="50" charset="-128"/>
              </a:rPr>
              <a:t>円</a:t>
            </a:r>
            <a:endParaRPr lang="en-US" altLang="ja-JP" sz="600" dirty="0" smtClean="0">
              <a:latin typeface="Meiryo UI" pitchFamily="50" charset="-128"/>
              <a:ea typeface="Meiryo UI" pitchFamily="50" charset="-128"/>
              <a:cs typeface="Meiryo UI" pitchFamily="50" charset="-128"/>
            </a:endParaRPr>
          </a:p>
          <a:p>
            <a:r>
              <a:rPr lang="ja-JP" altLang="en-US" sz="600" dirty="0" smtClean="0">
                <a:latin typeface="Meiryo UI" pitchFamily="50" charset="-128"/>
                <a:ea typeface="Meiryo UI" pitchFamily="50" charset="-128"/>
                <a:cs typeface="Meiryo UI" pitchFamily="50" charset="-128"/>
              </a:rPr>
              <a:t>（最小</a:t>
            </a:r>
            <a:r>
              <a:rPr lang="en-US" altLang="ja-JP" sz="600" dirty="0" smtClean="0">
                <a:latin typeface="Meiryo UI" pitchFamily="50" charset="-128"/>
                <a:ea typeface="Meiryo UI" pitchFamily="50" charset="-128"/>
                <a:cs typeface="Meiryo UI" pitchFamily="50" charset="-128"/>
              </a:rPr>
              <a:t>100</a:t>
            </a:r>
            <a:r>
              <a:rPr lang="ja-JP" altLang="en-US" sz="600" dirty="0" smtClean="0">
                <a:latin typeface="Meiryo UI" pitchFamily="50" charset="-128"/>
                <a:ea typeface="Meiryo UI" pitchFamily="50" charset="-128"/>
                <a:cs typeface="Meiryo UI" pitchFamily="50" charset="-128"/>
              </a:rPr>
              <a:t>本</a:t>
            </a:r>
            <a:r>
              <a:rPr lang="en-US" altLang="ja-JP" sz="600" dirty="0" smtClean="0">
                <a:latin typeface="Meiryo UI" pitchFamily="50" charset="-128"/>
                <a:ea typeface="Meiryo UI" pitchFamily="50" charset="-128"/>
                <a:cs typeface="Meiryo UI" pitchFamily="50" charset="-128"/>
              </a:rPr>
              <a:t>×5</a:t>
            </a:r>
            <a:r>
              <a:rPr lang="ja-JP" altLang="en-US" sz="600" dirty="0" smtClean="0">
                <a:latin typeface="Meiryo UI" pitchFamily="50" charset="-128"/>
                <a:ea typeface="Meiryo UI" pitchFamily="50" charset="-128"/>
                <a:cs typeface="Meiryo UI" pitchFamily="50" charset="-128"/>
              </a:rPr>
              <a:t>円＝</a:t>
            </a:r>
            <a:r>
              <a:rPr lang="en-US" altLang="ja-JP" sz="600" dirty="0" smtClean="0">
                <a:latin typeface="Meiryo UI" pitchFamily="50" charset="-128"/>
                <a:ea typeface="Meiryo UI" pitchFamily="50" charset="-128"/>
                <a:cs typeface="Meiryo UI" pitchFamily="50" charset="-128"/>
              </a:rPr>
              <a:t>500</a:t>
            </a:r>
            <a:r>
              <a:rPr lang="ja-JP" altLang="en-US" sz="600" dirty="0" smtClean="0">
                <a:latin typeface="Meiryo UI" pitchFamily="50" charset="-128"/>
                <a:ea typeface="Meiryo UI" pitchFamily="50" charset="-128"/>
                <a:cs typeface="Meiryo UI" pitchFamily="50" charset="-128"/>
              </a:rPr>
              <a:t>円）税別</a:t>
            </a:r>
            <a:endParaRPr lang="en-US" altLang="ja-JP" sz="600" dirty="0">
              <a:latin typeface="Meiryo UI" pitchFamily="50" charset="-128"/>
              <a:ea typeface="Meiryo UI" pitchFamily="50" charset="-128"/>
              <a:cs typeface="Meiryo UI" pitchFamily="50" charset="-128"/>
            </a:endParaRPr>
          </a:p>
        </p:txBody>
      </p:sp>
      <p:pic>
        <p:nvPicPr>
          <p:cNvPr id="96" name="図 95"/>
          <p:cNvPicPr>
            <a:picLocks noChangeAspect="1"/>
          </p:cNvPicPr>
          <p:nvPr/>
        </p:nvPicPr>
        <p:blipFill>
          <a:blip r:embed="rId12" cstate="print">
            <a:extLst>
              <a:ext uri="{BEBA8EAE-BF5A-486C-A8C5-ECC9F3942E4B}">
                <a14:imgProps xmlns:a14="http://schemas.microsoft.com/office/drawing/2010/main" xmlns="">
                  <a14:imgLayer r:embed="rId13">
                    <a14:imgEffect>
                      <a14:saturation sat="200000"/>
                    </a14:imgEffect>
                  </a14:imgLayer>
                </a14:imgProps>
              </a:ext>
              <a:ext uri="{28A0092B-C50C-407E-A947-70E740481C1C}">
                <a14:useLocalDpi xmlns:a14="http://schemas.microsoft.com/office/drawing/2010/main" xmlns="" val="0"/>
              </a:ext>
            </a:extLst>
          </a:blip>
          <a:stretch>
            <a:fillRect/>
          </a:stretch>
        </p:blipFill>
        <p:spPr>
          <a:xfrm>
            <a:off x="374317" y="5576996"/>
            <a:ext cx="1032652" cy="675154"/>
          </a:xfrm>
          <a:prstGeom prst="rect">
            <a:avLst/>
          </a:prstGeom>
        </p:spPr>
      </p:pic>
    </p:spTree>
    <p:extLst>
      <p:ext uri="{BB962C8B-B14F-4D97-AF65-F5344CB8AC3E}">
        <p14:creationId xmlns="" xmlns:p14="http://schemas.microsoft.com/office/powerpoint/2010/main" val="234350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54" r="4291"/>
          <a:stretch>
            <a:fillRect/>
          </a:stretch>
        </p:blipFill>
        <p:spPr bwMode="auto">
          <a:xfrm>
            <a:off x="107777" y="936436"/>
            <a:ext cx="5303786" cy="2952328"/>
          </a:xfrm>
          <a:prstGeom prst="rect">
            <a:avLst/>
          </a:prstGeom>
          <a:noFill/>
          <a:ln w="9525">
            <a:noFill/>
            <a:miter lim="800000"/>
            <a:headEnd/>
            <a:tailEnd/>
          </a:ln>
        </p:spPr>
      </p:pic>
      <p:sp>
        <p:nvSpPr>
          <p:cNvPr id="4" name="正方形/長方形 3"/>
          <p:cNvSpPr/>
          <p:nvPr/>
        </p:nvSpPr>
        <p:spPr>
          <a:xfrm>
            <a:off x="179785" y="647824"/>
            <a:ext cx="6912768" cy="374441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 name="正方形/長方形 4"/>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6" name="テキスト ボックス 5"/>
          <p:cNvSpPr txBox="1"/>
          <p:nvPr/>
        </p:nvSpPr>
        <p:spPr>
          <a:xfrm>
            <a:off x="16609" y="0"/>
            <a:ext cx="1890261"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本戦会場規定</a:t>
            </a:r>
            <a:endParaRPr kumimoji="1" lang="ja-JP" altLang="en-US"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179785" y="647824"/>
            <a:ext cx="1681871" cy="246221"/>
          </a:xfrm>
          <a:prstGeom prst="rect">
            <a:avLst/>
          </a:prstGeom>
          <a:noFill/>
        </p:spPr>
        <p:txBody>
          <a:bodyPr wrap="none" rtlCol="0">
            <a:spAutoFit/>
          </a:bodyPr>
          <a:lstStyle/>
          <a:p>
            <a:r>
              <a:rPr lang="ja-JP" altLang="en-US" sz="1000" dirty="0">
                <a:latin typeface="Meiryo UI" pitchFamily="50" charset="-128"/>
                <a:ea typeface="Meiryo UI" pitchFamily="50" charset="-128"/>
                <a:cs typeface="Meiryo UI" pitchFamily="50" charset="-128"/>
              </a:rPr>
              <a:t>本戦厨房レイアウト（予定）</a:t>
            </a:r>
            <a:endParaRPr kumimoji="1" lang="ja-JP" altLang="en-US" sz="1000" dirty="0">
              <a:latin typeface="Meiryo UI" pitchFamily="50" charset="-128"/>
              <a:ea typeface="Meiryo UI" pitchFamily="50" charset="-128"/>
              <a:cs typeface="Meiryo UI" pitchFamily="50" charset="-128"/>
            </a:endParaRPr>
          </a:p>
        </p:txBody>
      </p:sp>
      <p:pic>
        <p:nvPicPr>
          <p:cNvPr id="1027" name="Picture 3"/>
          <p:cNvPicPr>
            <a:picLocks noChangeAspect="1" noChangeArrowheads="1"/>
          </p:cNvPicPr>
          <p:nvPr/>
        </p:nvPicPr>
        <p:blipFill>
          <a:blip r:embed="rId3" cstate="print"/>
          <a:srcRect/>
          <a:stretch>
            <a:fillRect/>
          </a:stretch>
        </p:blipFill>
        <p:spPr bwMode="auto">
          <a:xfrm>
            <a:off x="5076329" y="1080452"/>
            <a:ext cx="1879532" cy="1080120"/>
          </a:xfrm>
          <a:prstGeom prst="rect">
            <a:avLst/>
          </a:prstGeom>
          <a:noFill/>
          <a:ln w="9525">
            <a:noFill/>
            <a:miter lim="800000"/>
            <a:headEnd/>
            <a:tailEnd/>
          </a:ln>
        </p:spPr>
      </p:pic>
      <p:pic>
        <p:nvPicPr>
          <p:cNvPr id="1028" name="Picture 4" descr="C:\Users\01034338\Desktop\オムスタ2019\Unit House.jpg"/>
          <p:cNvPicPr>
            <a:picLocks noChangeAspect="1" noChangeArrowheads="1"/>
          </p:cNvPicPr>
          <p:nvPr/>
        </p:nvPicPr>
        <p:blipFill>
          <a:blip r:embed="rId4" cstate="print"/>
          <a:srcRect/>
          <a:stretch>
            <a:fillRect/>
          </a:stretch>
        </p:blipFill>
        <p:spPr bwMode="auto">
          <a:xfrm>
            <a:off x="5508377" y="2592620"/>
            <a:ext cx="1488165" cy="1116124"/>
          </a:xfrm>
          <a:prstGeom prst="rect">
            <a:avLst/>
          </a:prstGeom>
          <a:noFill/>
        </p:spPr>
      </p:pic>
      <p:sp>
        <p:nvSpPr>
          <p:cNvPr id="11" name="テキスト ボックス 10"/>
          <p:cNvSpPr txBox="1"/>
          <p:nvPr/>
        </p:nvSpPr>
        <p:spPr>
          <a:xfrm>
            <a:off x="5724401" y="3744748"/>
            <a:ext cx="1080120" cy="215444"/>
          </a:xfrm>
          <a:prstGeom prst="rect">
            <a:avLst/>
          </a:prstGeom>
          <a:noFill/>
        </p:spPr>
        <p:txBody>
          <a:bodyPr wrap="square" rtlCol="0">
            <a:spAutoFit/>
          </a:bodyPr>
          <a:lstStyle/>
          <a:p>
            <a:pPr algn="ctr"/>
            <a:r>
              <a:rPr kumimoji="1" lang="ja-JP" altLang="en-US" sz="800" dirty="0"/>
              <a:t>外観イメージ</a:t>
            </a:r>
          </a:p>
        </p:txBody>
      </p:sp>
      <p:pic>
        <p:nvPicPr>
          <p:cNvPr id="12" name="Picture 2"/>
          <p:cNvPicPr>
            <a:picLocks noChangeAspect="1" noChangeArrowheads="1"/>
          </p:cNvPicPr>
          <p:nvPr/>
        </p:nvPicPr>
        <p:blipFill>
          <a:blip r:embed="rId5" cstate="print"/>
          <a:srcRect l="8032" t="21217" r="28181" b="11801"/>
          <a:stretch>
            <a:fillRect/>
          </a:stretch>
        </p:blipFill>
        <p:spPr bwMode="auto">
          <a:xfrm>
            <a:off x="323801" y="5112320"/>
            <a:ext cx="6696744" cy="3955640"/>
          </a:xfrm>
          <a:prstGeom prst="rect">
            <a:avLst/>
          </a:prstGeom>
          <a:noFill/>
          <a:ln w="9525">
            <a:noFill/>
            <a:miter lim="800000"/>
            <a:headEnd/>
            <a:tailEnd/>
          </a:ln>
        </p:spPr>
      </p:pic>
      <p:sp>
        <p:nvSpPr>
          <p:cNvPr id="13" name="正方形/長方形 12"/>
          <p:cNvSpPr/>
          <p:nvPr/>
        </p:nvSpPr>
        <p:spPr>
          <a:xfrm>
            <a:off x="179785" y="4536256"/>
            <a:ext cx="6912768" cy="51845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4" name="テキスト ボックス 13"/>
          <p:cNvSpPr txBox="1"/>
          <p:nvPr/>
        </p:nvSpPr>
        <p:spPr>
          <a:xfrm>
            <a:off x="251793" y="4680272"/>
            <a:ext cx="1338828" cy="246221"/>
          </a:xfrm>
          <a:prstGeom prst="rect">
            <a:avLst/>
          </a:prstGeom>
          <a:noFill/>
        </p:spPr>
        <p:txBody>
          <a:bodyPr wrap="none" rtlCol="0">
            <a:spAutoFit/>
          </a:bodyPr>
          <a:lstStyle/>
          <a:p>
            <a:r>
              <a:rPr lang="ja-JP" altLang="en-US" sz="1000" dirty="0">
                <a:latin typeface="Meiryo UI" pitchFamily="50" charset="-128"/>
                <a:ea typeface="Meiryo UI" pitchFamily="50" charset="-128"/>
                <a:cs typeface="Meiryo UI" pitchFamily="50" charset="-128"/>
              </a:rPr>
              <a:t>会場平面図</a:t>
            </a:r>
            <a:r>
              <a:rPr lang="ja-JP" altLang="en-US" sz="1000" dirty="0" smtClean="0">
                <a:latin typeface="Meiryo UI" pitchFamily="50" charset="-128"/>
                <a:ea typeface="Meiryo UI" pitchFamily="50" charset="-128"/>
                <a:cs typeface="Meiryo UI" pitchFamily="50" charset="-128"/>
              </a:rPr>
              <a:t>（予定）</a:t>
            </a:r>
            <a:endParaRPr kumimoji="1" lang="ja-JP" altLang="en-US" sz="10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251793" y="9176706"/>
            <a:ext cx="5112568" cy="400110"/>
          </a:xfrm>
          <a:prstGeom prst="rect">
            <a:avLst/>
          </a:prstGeom>
          <a:noFill/>
        </p:spPr>
        <p:txBody>
          <a:bodyPr wrap="square" rtlCol="0">
            <a:spAutoFit/>
          </a:bodyPr>
          <a:lstStyle/>
          <a:p>
            <a:r>
              <a:rPr kumimoji="1" lang="en-US" altLang="ja-JP" sz="1000" dirty="0"/>
              <a:t>※</a:t>
            </a:r>
            <a:r>
              <a:rPr kumimoji="1" lang="ja-JP" altLang="en-US" sz="1000" dirty="0"/>
              <a:t>食事用テント内にステージ等設置。</a:t>
            </a:r>
            <a:endParaRPr kumimoji="1" lang="en-US" altLang="ja-JP" sz="1000" dirty="0"/>
          </a:p>
          <a:p>
            <a:r>
              <a:rPr lang="en-US" altLang="ja-JP" sz="1000" dirty="0"/>
              <a:t>※</a:t>
            </a:r>
            <a:r>
              <a:rPr lang="ja-JP" altLang="en-US" sz="1000" dirty="0"/>
              <a:t>ストック（冷蔵庫）、別途設置（容量により、調整。）</a:t>
            </a:r>
            <a:endParaRPr kumimoji="1" lang="ja-JP" altLang="en-US" sz="1000" dirty="0"/>
          </a:p>
        </p:txBody>
      </p:sp>
      <p:sp>
        <p:nvSpPr>
          <p:cNvPr id="16" name="テキスト ボックス 15"/>
          <p:cNvSpPr txBox="1"/>
          <p:nvPr/>
        </p:nvSpPr>
        <p:spPr>
          <a:xfrm>
            <a:off x="4715099" y="4176216"/>
            <a:ext cx="2376264" cy="200055"/>
          </a:xfrm>
          <a:prstGeom prst="rect">
            <a:avLst/>
          </a:prstGeom>
          <a:noFill/>
        </p:spPr>
        <p:txBody>
          <a:bodyPr wrap="square" rtlCol="0">
            <a:spAutoFit/>
          </a:bodyPr>
          <a:lstStyle/>
          <a:p>
            <a:pPr algn="r"/>
            <a:r>
              <a:rPr kumimoji="1" lang="en-US" altLang="ja-JP" sz="700" dirty="0" smtClean="0"/>
              <a:t>※</a:t>
            </a:r>
            <a:r>
              <a:rPr kumimoji="1" lang="ja-JP" altLang="en-US" sz="700" dirty="0" smtClean="0"/>
              <a:t>今後変更となる可能性がございます。ご了承ください。</a:t>
            </a:r>
            <a:endParaRPr kumimoji="1" lang="ja-JP" altLang="en-US" sz="700" dirty="0"/>
          </a:p>
        </p:txBody>
      </p:sp>
      <p:sp>
        <p:nvSpPr>
          <p:cNvPr id="17" name="テキスト ボックス 16"/>
          <p:cNvSpPr txBox="1"/>
          <p:nvPr/>
        </p:nvSpPr>
        <p:spPr>
          <a:xfrm>
            <a:off x="4715099" y="9504808"/>
            <a:ext cx="2376264" cy="200055"/>
          </a:xfrm>
          <a:prstGeom prst="rect">
            <a:avLst/>
          </a:prstGeom>
          <a:noFill/>
        </p:spPr>
        <p:txBody>
          <a:bodyPr wrap="square" rtlCol="0">
            <a:spAutoFit/>
          </a:bodyPr>
          <a:lstStyle/>
          <a:p>
            <a:pPr algn="r"/>
            <a:r>
              <a:rPr kumimoji="1" lang="en-US" altLang="ja-JP" sz="700" dirty="0" smtClean="0"/>
              <a:t>※</a:t>
            </a:r>
            <a:r>
              <a:rPr kumimoji="1" lang="ja-JP" altLang="en-US" sz="700" dirty="0" smtClean="0"/>
              <a:t>今後変更となる可能性がございます。ご了承ください。</a:t>
            </a:r>
            <a:endParaRPr kumimoji="1" lang="ja-JP" altLang="en-US" sz="7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538" y="431800"/>
            <a:ext cx="6549124" cy="496718"/>
          </a:xfrm>
          <a:prstGeom prst="rect">
            <a:avLst/>
          </a:prstGeom>
          <a:noFill/>
        </p:spPr>
        <p:txBody>
          <a:bodyPr wrap="none" lIns="95674" tIns="47837" rIns="95674" bIns="47837" rtlCol="0">
            <a:spAutoFit/>
          </a:bodyPr>
          <a:lstStyle/>
          <a:p>
            <a:r>
              <a:rPr lang="ja-JP" altLang="en-US" sz="1300" b="1" dirty="0">
                <a:solidFill>
                  <a:srgbClr val="FF0000"/>
                </a:solidFill>
                <a:latin typeface="Meiryo UI" pitchFamily="50" charset="-128"/>
                <a:ea typeface="Meiryo UI" pitchFamily="50" charset="-128"/>
                <a:cs typeface="Meiryo UI" pitchFamily="50" charset="-128"/>
              </a:rPr>
              <a:t>以下に記す規約は、応募者が主催者に応募書類を提出した時点で同意したものとみなします。</a:t>
            </a:r>
            <a:endParaRPr lang="en-US" altLang="ja-JP" sz="1300" b="1" dirty="0">
              <a:solidFill>
                <a:srgbClr val="FF0000"/>
              </a:solidFill>
              <a:latin typeface="Meiryo UI" pitchFamily="50" charset="-128"/>
              <a:ea typeface="Meiryo UI" pitchFamily="50" charset="-128"/>
              <a:cs typeface="Meiryo UI" pitchFamily="50" charset="-128"/>
            </a:endParaRPr>
          </a:p>
          <a:p>
            <a:r>
              <a:rPr lang="ja-JP" altLang="en-US" sz="1300" b="1" dirty="0">
                <a:solidFill>
                  <a:srgbClr val="FF0000"/>
                </a:solidFill>
                <a:latin typeface="Meiryo UI" pitchFamily="50" charset="-128"/>
                <a:ea typeface="Meiryo UI" pitchFamily="50" charset="-128"/>
                <a:cs typeface="Meiryo UI" pitchFamily="50" charset="-128"/>
              </a:rPr>
              <a:t>下記文章をよくお読みいただき、ご了承の上お申込ください。</a:t>
            </a:r>
          </a:p>
        </p:txBody>
      </p:sp>
      <p:sp>
        <p:nvSpPr>
          <p:cNvPr id="6" name="テキスト ボックス 5"/>
          <p:cNvSpPr txBox="1"/>
          <p:nvPr/>
        </p:nvSpPr>
        <p:spPr>
          <a:xfrm>
            <a:off x="107777" y="957342"/>
            <a:ext cx="2520242" cy="338554"/>
          </a:xfrm>
          <a:prstGeom prst="rect">
            <a:avLst/>
          </a:prstGeom>
          <a:noFill/>
        </p:spPr>
        <p:txBody>
          <a:bodyPr wrap="none" rtlCol="0">
            <a:spAutoFit/>
          </a:bodyPr>
          <a:lstStyle/>
          <a:p>
            <a:r>
              <a:rPr kumimoji="1" lang="ja-JP" altLang="en-US" sz="1600" b="1" dirty="0">
                <a:latin typeface="Meiryo UI" pitchFamily="50" charset="-128"/>
                <a:ea typeface="Meiryo UI" pitchFamily="50" charset="-128"/>
                <a:cs typeface="Meiryo UI" pitchFamily="50" charset="-128"/>
              </a:rPr>
              <a:t>大会エントリーに関する規約</a:t>
            </a:r>
          </a:p>
        </p:txBody>
      </p:sp>
      <p:sp>
        <p:nvSpPr>
          <p:cNvPr id="7" name="テキスト ボックス 6"/>
          <p:cNvSpPr txBox="1"/>
          <p:nvPr/>
        </p:nvSpPr>
        <p:spPr>
          <a:xfrm>
            <a:off x="182563" y="1401574"/>
            <a:ext cx="6981825" cy="8540800"/>
          </a:xfrm>
          <a:prstGeom prst="rect">
            <a:avLst/>
          </a:prstGeom>
          <a:noFill/>
        </p:spPr>
        <p:txBody>
          <a:bodyPr wrap="square" rtlCol="0">
            <a:spAutoFit/>
          </a:bodyPr>
          <a:lstStyle/>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●大会応募について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・本エントリーシート、ならびに応募要項に記載の事項には必ず目を通していただき、応募者が応募用紙を提出した時点で本規約と同様に、それぞれの</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内容に同意したものとみなします。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・応募者がオーナー、経営者でない場合は必ずオーナー、経営者の了承を必ず得ているものとします。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・応募店舗がカゴメオムライススタジアム</a:t>
            </a:r>
            <a:r>
              <a:rPr lang="en-US" altLang="ja-JP" sz="900" dirty="0">
                <a:latin typeface="Meiryo UI" pitchFamily="50" charset="-128"/>
                <a:ea typeface="Meiryo UI" pitchFamily="50" charset="-128"/>
                <a:cs typeface="Meiryo UI" pitchFamily="50" charset="-128"/>
              </a:rPr>
              <a:t>2019</a:t>
            </a:r>
            <a:r>
              <a:rPr lang="ja-JP" altLang="en-US" sz="900" dirty="0">
                <a:latin typeface="Meiryo UI" pitchFamily="50" charset="-128"/>
                <a:ea typeface="Meiryo UI" pitchFamily="50" charset="-128"/>
                <a:cs typeface="Meiryo UI" pitchFamily="50" charset="-128"/>
              </a:rPr>
              <a:t>審査過程で店舗業態等変更があった場合は責任者が当事務局に報告するものとします。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・応募に関して第三者と紛争が生じた場合、</a:t>
            </a:r>
            <a:r>
              <a:rPr lang="ja-JP" altLang="en-US" sz="900" dirty="0" smtClean="0">
                <a:latin typeface="Meiryo UI" pitchFamily="50" charset="-128"/>
                <a:ea typeface="Meiryo UI" pitchFamily="50" charset="-128"/>
                <a:cs typeface="Meiryo UI" pitchFamily="50" charset="-128"/>
              </a:rPr>
              <a:t>当事務局及びカゴメ</a:t>
            </a:r>
            <a:r>
              <a:rPr lang="ja-JP" altLang="en-US" sz="900" dirty="0">
                <a:latin typeface="Meiryo UI" pitchFamily="50" charset="-128"/>
                <a:ea typeface="Meiryo UI" pitchFamily="50" charset="-128"/>
                <a:cs typeface="Meiryo UI" pitchFamily="50" charset="-128"/>
              </a:rPr>
              <a:t>は一切責任を負いません。</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・応募店舗は自ら責任と費用によって、当該紛争を解決するものとします。</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●応募書類について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・応募書類の記入に関して、日本語表記で読解できる</a:t>
            </a:r>
            <a:r>
              <a:rPr lang="ja-JP" altLang="en-US" sz="900" dirty="0" smtClean="0">
                <a:latin typeface="Meiryo UI" pitchFamily="50" charset="-128"/>
                <a:ea typeface="Meiryo UI" pitchFamily="50" charset="-128"/>
                <a:cs typeface="Meiryo UI" pitchFamily="50" charset="-128"/>
              </a:rPr>
              <a:t>もの。</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●料理メニューについて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・応募店舗のオリジナルメニューを応募してください。</a:t>
            </a:r>
            <a:endParaRPr lang="en-US" altLang="ja-JP" sz="900" dirty="0">
              <a:latin typeface="Meiryo UI" pitchFamily="50" charset="-128"/>
              <a:ea typeface="Meiryo UI" pitchFamily="50" charset="-128"/>
              <a:cs typeface="Meiryo UI" pitchFamily="50" charset="-128"/>
            </a:endParaRPr>
          </a:p>
          <a:p>
            <a:endParaRPr lang="en-US" altLang="ja-JP" sz="900" strike="sngStrike"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●出場資格について</a:t>
            </a:r>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・応募メニュー「オムライス」</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・オムライスを提供、販売している、もしくは本大会までに販売を予定している国内飲食店舗（もしくは企業）。</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・飲食店販売営業許可（認可済）及び食品衛生責任者がいる店舗企業に限ります。</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・オムライスに「</a:t>
            </a:r>
            <a:r>
              <a:rPr lang="ja-JP" altLang="en-US" sz="900" u="sng" dirty="0" smtClean="0">
                <a:solidFill>
                  <a:srgbClr val="FF0000"/>
                </a:solidFill>
                <a:latin typeface="Meiryo UI" pitchFamily="50" charset="-128"/>
                <a:ea typeface="Meiryo UI" pitchFamily="50" charset="-128"/>
                <a:cs typeface="Meiryo UI" pitchFamily="50" charset="-128"/>
              </a:rPr>
              <a:t>カゴメトマトケチャップ</a:t>
            </a:r>
            <a:r>
              <a:rPr lang="ja-JP" altLang="en-US" sz="900" dirty="0" smtClean="0">
                <a:latin typeface="Meiryo UI" pitchFamily="50" charset="-128"/>
                <a:ea typeface="Meiryo UI" pitchFamily="50" charset="-128"/>
                <a:cs typeface="Meiryo UI" pitchFamily="50" charset="-128"/>
              </a:rPr>
              <a:t>」を必ず使用していること。</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・地方大会及び全国大会開催日に出場できること。</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・応募時記入された店舗所在地（大会エリア区分）に基づき、書類選考通過した場合は必ず各地方大会に参加できること。</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・全国大会出場した場合、大会前後のメディア取材のため、</a:t>
            </a:r>
            <a:r>
              <a:rPr lang="en-US" altLang="ja-JP" sz="900" dirty="0" smtClean="0">
                <a:latin typeface="Meiryo UI" pitchFamily="50" charset="-128"/>
                <a:ea typeface="Meiryo UI" pitchFamily="50" charset="-128"/>
                <a:cs typeface="Meiryo UI" pitchFamily="50" charset="-128"/>
              </a:rPr>
              <a:t>2019</a:t>
            </a:r>
            <a:r>
              <a:rPr lang="ja-JP" altLang="en-US" sz="900" dirty="0" smtClean="0">
                <a:latin typeface="Meiryo UI" pitchFamily="50" charset="-128"/>
                <a:ea typeface="Meiryo UI" pitchFamily="50" charset="-128"/>
                <a:cs typeface="Meiryo UI" pitchFamily="50" charset="-128"/>
              </a:rPr>
              <a:t>年</a:t>
            </a:r>
            <a:r>
              <a:rPr lang="en-US" altLang="ja-JP" sz="900" dirty="0" smtClean="0">
                <a:latin typeface="Meiryo UI" pitchFamily="50" charset="-128"/>
                <a:ea typeface="Meiryo UI" pitchFamily="50" charset="-128"/>
                <a:cs typeface="Meiryo UI" pitchFamily="50" charset="-128"/>
              </a:rPr>
              <a:t>2</a:t>
            </a:r>
            <a:r>
              <a:rPr lang="ja-JP" altLang="en-US" sz="900" dirty="0" smtClean="0">
                <a:latin typeface="Meiryo UI" pitchFamily="50" charset="-128"/>
                <a:ea typeface="Meiryo UI" pitchFamily="50" charset="-128"/>
                <a:cs typeface="Meiryo UI" pitchFamily="50" charset="-128"/>
              </a:rPr>
              <a:t>月</a:t>
            </a:r>
            <a:r>
              <a:rPr lang="en-US" altLang="ja-JP" sz="900" dirty="0" smtClean="0">
                <a:latin typeface="Meiryo UI" pitchFamily="50" charset="-128"/>
                <a:ea typeface="Meiryo UI" pitchFamily="50" charset="-128"/>
                <a:cs typeface="Meiryo UI" pitchFamily="50" charset="-128"/>
              </a:rPr>
              <a:t>13</a:t>
            </a:r>
            <a:r>
              <a:rPr lang="ja-JP" altLang="en-US" sz="900" dirty="0" smtClean="0">
                <a:latin typeface="Meiryo UI" pitchFamily="50" charset="-128"/>
                <a:ea typeface="Meiryo UI" pitchFamily="50" charset="-128"/>
                <a:cs typeface="Meiryo UI" pitchFamily="50" charset="-128"/>
              </a:rPr>
              <a:t>日（水）～</a:t>
            </a:r>
            <a:r>
              <a:rPr lang="en-US" altLang="ja-JP" sz="900" dirty="0" smtClean="0">
                <a:latin typeface="Meiryo UI" pitchFamily="50" charset="-128"/>
                <a:ea typeface="Meiryo UI" pitchFamily="50" charset="-128"/>
                <a:cs typeface="Meiryo UI" pitchFamily="50" charset="-128"/>
              </a:rPr>
              <a:t>5</a:t>
            </a:r>
            <a:r>
              <a:rPr lang="ja-JP" altLang="en-US" sz="900" dirty="0" smtClean="0">
                <a:latin typeface="Meiryo UI" pitchFamily="50" charset="-128"/>
                <a:ea typeface="Meiryo UI" pitchFamily="50" charset="-128"/>
                <a:cs typeface="Meiryo UI" pitchFamily="50" charset="-128"/>
              </a:rPr>
              <a:t>月</a:t>
            </a:r>
            <a:r>
              <a:rPr lang="en-US" altLang="ja-JP" sz="900" dirty="0" smtClean="0">
                <a:latin typeface="Meiryo UI" pitchFamily="50" charset="-128"/>
                <a:ea typeface="Meiryo UI" pitchFamily="50" charset="-128"/>
                <a:cs typeface="Meiryo UI" pitchFamily="50" charset="-128"/>
              </a:rPr>
              <a:t>31</a:t>
            </a:r>
            <a:r>
              <a:rPr lang="ja-JP" altLang="en-US" sz="900" dirty="0" smtClean="0">
                <a:latin typeface="Meiryo UI" pitchFamily="50" charset="-128"/>
                <a:ea typeface="Meiryo UI" pitchFamily="50" charset="-128"/>
                <a:cs typeface="Meiryo UI" pitchFamily="50" charset="-128"/>
              </a:rPr>
              <a:t>日（金）</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　の期間に、出品するオムライスを一般のお客様へ販売提供できる状態にすること。　（数量は問いません）</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・全国大会出場時に１食販売価格</a:t>
            </a:r>
            <a:r>
              <a:rPr lang="en-US" altLang="ja-JP" sz="900" dirty="0" smtClean="0">
                <a:latin typeface="Meiryo UI" pitchFamily="50" charset="-128"/>
                <a:ea typeface="Meiryo UI" pitchFamily="50" charset="-128"/>
                <a:cs typeface="Meiryo UI" pitchFamily="50" charset="-128"/>
              </a:rPr>
              <a:t>700</a:t>
            </a:r>
            <a:r>
              <a:rPr lang="ja-JP" altLang="en-US" sz="900" dirty="0" smtClean="0">
                <a:latin typeface="Meiryo UI" pitchFamily="50" charset="-128"/>
                <a:ea typeface="Meiryo UI" pitchFamily="50" charset="-128"/>
                <a:cs typeface="Meiryo UI" pitchFamily="50" charset="-128"/>
              </a:rPr>
              <a:t>円（税込）で提供できること。</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・メディアによる取材を積極的に受けていただけること。</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・オムライススタジアム</a:t>
            </a:r>
            <a:r>
              <a:rPr lang="en-US" altLang="ja-JP" sz="900" dirty="0" smtClean="0">
                <a:latin typeface="Meiryo UI" pitchFamily="50" charset="-128"/>
                <a:ea typeface="Meiryo UI" pitchFamily="50" charset="-128"/>
                <a:cs typeface="Meiryo UI" pitchFamily="50" charset="-128"/>
              </a:rPr>
              <a:t>WEB</a:t>
            </a:r>
            <a:r>
              <a:rPr lang="ja-JP" altLang="en-US" sz="900" dirty="0" smtClean="0">
                <a:latin typeface="Meiryo UI" pitchFamily="50" charset="-128"/>
                <a:ea typeface="Meiryo UI" pitchFamily="50" charset="-128"/>
                <a:cs typeface="Meiryo UI" pitchFamily="50" charset="-128"/>
              </a:rPr>
              <a:t>サイトや一般流通</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スーパーなど</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でメニューを紹介する予定のため、再現性のあるレシピを提供いただけること</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●出場申込に関する費用について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・地方大会・全国大会に出場する際に発生する、宿泊費、旅費交通費、人件費、食材費、資材費、調理器材費は店舗（企業）様のご負担と</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なります。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・余った</a:t>
            </a:r>
            <a:r>
              <a:rPr lang="ja-JP" altLang="en-US" sz="900" dirty="0" smtClean="0">
                <a:latin typeface="Meiryo UI" pitchFamily="50" charset="-128"/>
                <a:ea typeface="Meiryo UI" pitchFamily="50" charset="-128"/>
                <a:cs typeface="Meiryo UI" pitchFamily="50" charset="-128"/>
              </a:rPr>
              <a:t>食材及び資材</a:t>
            </a:r>
            <a:r>
              <a:rPr lang="ja-JP" altLang="en-US" sz="900" dirty="0">
                <a:latin typeface="Meiryo UI" pitchFamily="50" charset="-128"/>
                <a:ea typeface="Meiryo UI" pitchFamily="50" charset="-128"/>
                <a:cs typeface="Meiryo UI" pitchFamily="50" charset="-128"/>
              </a:rPr>
              <a:t>については店舗（企業）様でご対応ください。当事務局では一切の責任を負いません。</a:t>
            </a:r>
            <a:endParaRPr lang="en-US" altLang="ja-JP" sz="900" dirty="0">
              <a:latin typeface="Meiryo UI" pitchFamily="50" charset="-128"/>
              <a:ea typeface="Meiryo UI" pitchFamily="50" charset="-128"/>
              <a:cs typeface="Meiryo UI" pitchFamily="50" charset="-128"/>
            </a:endParaRPr>
          </a:p>
          <a:p>
            <a:endParaRPr lang="en-US" altLang="ja-JP" sz="900" strike="sngStrike"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●応募情報の扱いに</a:t>
            </a:r>
            <a:r>
              <a:rPr lang="ja-JP" altLang="en-US" sz="900" dirty="0">
                <a:latin typeface="Meiryo UI" pitchFamily="50" charset="-128"/>
                <a:ea typeface="Meiryo UI" pitchFamily="50" charset="-128"/>
                <a:cs typeface="Meiryo UI" pitchFamily="50" charset="-128"/>
              </a:rPr>
              <a:t>ついて</a:t>
            </a:r>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・応募用紙及び応募</a:t>
            </a:r>
            <a:r>
              <a:rPr lang="ja-JP" altLang="en-US" sz="900" dirty="0">
                <a:latin typeface="Meiryo UI" pitchFamily="50" charset="-128"/>
                <a:ea typeface="Meiryo UI" pitchFamily="50" charset="-128"/>
                <a:cs typeface="Meiryo UI" pitchFamily="50" charset="-128"/>
              </a:rPr>
              <a:t>写真の内容は、カゴメオムライススタジアム</a:t>
            </a:r>
            <a:r>
              <a:rPr lang="en-US" altLang="ja-JP" sz="900" dirty="0">
                <a:latin typeface="Meiryo UI" pitchFamily="50" charset="-128"/>
                <a:ea typeface="Meiryo UI" pitchFamily="50" charset="-128"/>
                <a:cs typeface="Meiryo UI" pitchFamily="50" charset="-128"/>
              </a:rPr>
              <a:t>2019WEB</a:t>
            </a:r>
            <a:r>
              <a:rPr lang="ja-JP" altLang="en-US" sz="900" dirty="0">
                <a:latin typeface="Meiryo UI" pitchFamily="50" charset="-128"/>
                <a:ea typeface="Meiryo UI" pitchFamily="50" charset="-128"/>
                <a:cs typeface="Meiryo UI" pitchFamily="50" charset="-128"/>
              </a:rPr>
              <a:t>サイトや一般流通（スーパーなど）で紹介する予定です。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・一般の方がご自宅で再現できる範囲で材料及び調理工程を公開する場合がございます。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例）カゴメツールとして</a:t>
            </a:r>
            <a:r>
              <a:rPr lang="ja-JP" altLang="en-US" sz="900" dirty="0" smtClean="0">
                <a:latin typeface="Meiryo UI" pitchFamily="50" charset="-128"/>
                <a:ea typeface="Meiryo UI" pitchFamily="50" charset="-128"/>
                <a:cs typeface="Meiryo UI" pitchFamily="50" charset="-128"/>
              </a:rPr>
              <a:t>、レシピリーフレット、販促物、</a:t>
            </a:r>
            <a:r>
              <a:rPr lang="en-US" altLang="ja-JP" sz="900" dirty="0" smtClean="0">
                <a:latin typeface="Meiryo UI" pitchFamily="50" charset="-128"/>
                <a:ea typeface="Meiryo UI" pitchFamily="50" charset="-128"/>
                <a:cs typeface="Meiryo UI" pitchFamily="50" charset="-128"/>
              </a:rPr>
              <a:t>PR</a:t>
            </a:r>
            <a:r>
              <a:rPr lang="ja-JP" altLang="en-US" sz="900" dirty="0" smtClean="0">
                <a:latin typeface="Meiryo UI" pitchFamily="50" charset="-128"/>
                <a:ea typeface="Meiryo UI" pitchFamily="50" charset="-128"/>
                <a:cs typeface="Meiryo UI" pitchFamily="50" charset="-128"/>
              </a:rPr>
              <a:t>等の掲載。</a:t>
            </a:r>
            <a:endParaRPr lang="en-US" altLang="ja-JP" sz="900" strike="sngStrike"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・食材名称に商標登録された商品名または通称は当事務局にて一般名称に変更させていただきます。</a:t>
            </a:r>
            <a:endParaRPr lang="en-US" altLang="ja-JP" sz="900" dirty="0" smtClean="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また</a:t>
            </a:r>
            <a:r>
              <a:rPr lang="ja-JP" altLang="ja-JP" sz="900" dirty="0">
                <a:latin typeface="Meiryo UI" pitchFamily="50" charset="-128"/>
                <a:ea typeface="Meiryo UI" pitchFamily="50" charset="-128"/>
                <a:cs typeface="Meiryo UI" pitchFamily="50" charset="-128"/>
              </a:rPr>
              <a:t>表記の統一</a:t>
            </a:r>
            <a:r>
              <a:rPr lang="ja-JP" altLang="en-US" sz="900" dirty="0">
                <a:latin typeface="Meiryo UI" pitchFamily="50" charset="-128"/>
                <a:ea typeface="Meiryo UI" pitchFamily="50" charset="-128"/>
                <a:cs typeface="Meiryo UI" pitchFamily="50" charset="-128"/>
              </a:rPr>
              <a:t>もさせていただきます。</a:t>
            </a:r>
            <a:r>
              <a:rPr lang="ja-JP" altLang="ja-JP" sz="900" dirty="0">
                <a:latin typeface="Meiryo UI" pitchFamily="50" charset="-128"/>
                <a:ea typeface="Meiryo UI" pitchFamily="50" charset="-128"/>
                <a:cs typeface="Meiryo UI" pitchFamily="50" charset="-128"/>
              </a:rPr>
              <a:t>　　</a:t>
            </a:r>
          </a:p>
          <a:p>
            <a:r>
              <a:rPr lang="ja-JP" altLang="en-US" sz="900" dirty="0">
                <a:latin typeface="Meiryo UI" pitchFamily="50" charset="-128"/>
                <a:ea typeface="Meiryo UI" pitchFamily="50" charset="-128"/>
                <a:cs typeface="Meiryo UI" pitchFamily="50" charset="-128"/>
              </a:rPr>
              <a:t>　例）</a:t>
            </a:r>
            <a:r>
              <a:rPr lang="ja-JP" altLang="ja-JP" sz="900" dirty="0">
                <a:latin typeface="Meiryo UI" pitchFamily="50" charset="-128"/>
                <a:ea typeface="Meiryo UI" pitchFamily="50" charset="-128"/>
                <a:cs typeface="Meiryo UI" pitchFamily="50" charset="-128"/>
              </a:rPr>
              <a:t>たまご</a:t>
            </a:r>
            <a:r>
              <a:rPr lang="en-US" altLang="ja-JP" sz="900" dirty="0">
                <a:latin typeface="Meiryo UI" pitchFamily="50" charset="-128"/>
                <a:ea typeface="Meiryo UI" pitchFamily="50" charset="-128"/>
                <a:cs typeface="Meiryo UI" pitchFamily="50" charset="-128"/>
              </a:rPr>
              <a:t>/</a:t>
            </a:r>
            <a:r>
              <a:rPr lang="ja-JP" altLang="ja-JP" sz="900" dirty="0">
                <a:latin typeface="Meiryo UI" pitchFamily="50" charset="-128"/>
                <a:ea typeface="Meiryo UI" pitchFamily="50" charset="-128"/>
                <a:cs typeface="Meiryo UI" pitchFamily="50" charset="-128"/>
              </a:rPr>
              <a:t>タマゴ</a:t>
            </a:r>
            <a:r>
              <a:rPr lang="en-US" altLang="ja-JP" sz="900" dirty="0">
                <a:latin typeface="Meiryo UI" pitchFamily="50" charset="-128"/>
                <a:ea typeface="Meiryo UI" pitchFamily="50" charset="-128"/>
                <a:cs typeface="Meiryo UI" pitchFamily="50" charset="-128"/>
              </a:rPr>
              <a:t>/</a:t>
            </a:r>
            <a:r>
              <a:rPr lang="ja-JP" altLang="ja-JP" sz="900" dirty="0">
                <a:latin typeface="Meiryo UI" pitchFamily="50" charset="-128"/>
                <a:ea typeface="Meiryo UI" pitchFamily="50" charset="-128"/>
                <a:cs typeface="Meiryo UI" pitchFamily="50" charset="-128"/>
              </a:rPr>
              <a:t>玉子→卵</a:t>
            </a:r>
          </a:p>
          <a:p>
            <a:r>
              <a:rPr lang="ja-JP" altLang="en-US" sz="900" dirty="0">
                <a:latin typeface="Meiryo UI" pitchFamily="50" charset="-128"/>
                <a:ea typeface="Meiryo UI" pitchFamily="50" charset="-128"/>
                <a:cs typeface="Meiryo UI" pitchFamily="50" charset="-128"/>
              </a:rPr>
              <a:t>　　　</a:t>
            </a:r>
            <a:r>
              <a:rPr lang="ja-JP" altLang="ja-JP" sz="900" dirty="0">
                <a:latin typeface="Meiryo UI" pitchFamily="50" charset="-128"/>
                <a:ea typeface="Meiryo UI" pitchFamily="50" charset="-128"/>
                <a:cs typeface="Meiryo UI" pitchFamily="50" charset="-128"/>
              </a:rPr>
              <a:t>ケチャップ</a:t>
            </a:r>
            <a:r>
              <a:rPr lang="en-US" altLang="ja-JP" sz="900" dirty="0">
                <a:latin typeface="Meiryo UI" pitchFamily="50" charset="-128"/>
                <a:ea typeface="Meiryo UI" pitchFamily="50" charset="-128"/>
                <a:cs typeface="Meiryo UI" pitchFamily="50" charset="-128"/>
              </a:rPr>
              <a:t>/</a:t>
            </a:r>
            <a:r>
              <a:rPr lang="ja-JP" altLang="ja-JP" sz="900" dirty="0">
                <a:latin typeface="Meiryo UI" pitchFamily="50" charset="-128"/>
                <a:ea typeface="Meiryo UI" pitchFamily="50" charset="-128"/>
                <a:cs typeface="Meiryo UI" pitchFamily="50" charset="-128"/>
              </a:rPr>
              <a:t>トマトケチャップ</a:t>
            </a:r>
            <a:r>
              <a:rPr lang="en-US" altLang="ja-JP" sz="900" dirty="0">
                <a:latin typeface="Meiryo UI" pitchFamily="50" charset="-128"/>
                <a:ea typeface="Meiryo UI" pitchFamily="50" charset="-128"/>
                <a:cs typeface="Meiryo UI" pitchFamily="50" charset="-128"/>
              </a:rPr>
              <a:t>/</a:t>
            </a:r>
            <a:r>
              <a:rPr lang="ja-JP" altLang="ja-JP" sz="900" dirty="0">
                <a:latin typeface="Meiryo UI" pitchFamily="50" charset="-128"/>
                <a:ea typeface="Meiryo UI" pitchFamily="50" charset="-128"/>
                <a:cs typeface="Meiryo UI" pitchFamily="50" charset="-128"/>
              </a:rPr>
              <a:t>標準</a:t>
            </a:r>
            <a:r>
              <a:rPr lang="en-US" altLang="ja-JP" sz="900" dirty="0">
                <a:latin typeface="Meiryo UI" pitchFamily="50" charset="-128"/>
                <a:ea typeface="Meiryo UI" pitchFamily="50" charset="-128"/>
                <a:cs typeface="Meiryo UI" pitchFamily="50" charset="-128"/>
              </a:rPr>
              <a:t>/</a:t>
            </a:r>
            <a:r>
              <a:rPr lang="ja-JP" altLang="ja-JP" sz="900" dirty="0">
                <a:latin typeface="Meiryo UI" pitchFamily="50" charset="-128"/>
                <a:ea typeface="Meiryo UI" pitchFamily="50" charset="-128"/>
                <a:cs typeface="Meiryo UI" pitchFamily="50" charset="-128"/>
              </a:rPr>
              <a:t>トマトケチャップ特級→カゴメトマトケチャップ</a:t>
            </a:r>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・主催者は</a:t>
            </a:r>
            <a:r>
              <a:rPr lang="ja-JP" altLang="en-US" sz="900" dirty="0">
                <a:latin typeface="Meiryo UI" pitchFamily="50" charset="-128"/>
                <a:ea typeface="Meiryo UI" pitchFamily="50" charset="-128"/>
                <a:cs typeface="Meiryo UI" pitchFamily="50" charset="-128"/>
              </a:rPr>
              <a:t>応募</a:t>
            </a:r>
            <a:r>
              <a:rPr lang="ja-JP" altLang="en-US" sz="900" dirty="0" smtClean="0">
                <a:latin typeface="Meiryo UI" pitchFamily="50" charset="-128"/>
                <a:ea typeface="Meiryo UI" pitchFamily="50" charset="-128"/>
                <a:cs typeface="Meiryo UI" pitchFamily="50" charset="-128"/>
              </a:rPr>
              <a:t>店舗及び応募</a:t>
            </a:r>
            <a:r>
              <a:rPr lang="ja-JP" altLang="en-US" sz="900" dirty="0">
                <a:latin typeface="Meiryo UI" pitchFamily="50" charset="-128"/>
                <a:ea typeface="Meiryo UI" pitchFamily="50" charset="-128"/>
                <a:cs typeface="Meiryo UI" pitchFamily="50" charset="-128"/>
              </a:rPr>
              <a:t>メニューの</a:t>
            </a:r>
            <a:r>
              <a:rPr lang="ja-JP" altLang="en-US" sz="900" dirty="0" smtClean="0">
                <a:latin typeface="Meiryo UI" pitchFamily="50" charset="-128"/>
                <a:ea typeface="Meiryo UI" pitchFamily="50" charset="-128"/>
                <a:cs typeface="Meiryo UI" pitchFamily="50" charset="-128"/>
              </a:rPr>
              <a:t>情報</a:t>
            </a:r>
            <a:r>
              <a:rPr lang="ja-JP" altLang="en-US" sz="900" dirty="0">
                <a:latin typeface="Meiryo UI" pitchFamily="50" charset="-128"/>
                <a:ea typeface="Meiryo UI" pitchFamily="50" charset="-128"/>
                <a:cs typeface="Meiryo UI" pitchFamily="50" charset="-128"/>
              </a:rPr>
              <a:t>について</a:t>
            </a:r>
            <a:r>
              <a:rPr lang="ja-JP" altLang="en-US" sz="900" dirty="0" smtClean="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編集の上、</a:t>
            </a:r>
            <a:r>
              <a:rPr lang="en-US" altLang="ja-JP" sz="900" dirty="0">
                <a:latin typeface="Meiryo UI" pitchFamily="50" charset="-128"/>
                <a:ea typeface="Meiryo UI" pitchFamily="50" charset="-128"/>
                <a:cs typeface="Meiryo UI" pitchFamily="50" charset="-128"/>
              </a:rPr>
              <a:t>WEB</a:t>
            </a:r>
            <a:r>
              <a:rPr lang="ja-JP" altLang="en-US" sz="900" dirty="0">
                <a:latin typeface="Meiryo UI" pitchFamily="50" charset="-128"/>
                <a:ea typeface="Meiryo UI" pitchFamily="50" charset="-128"/>
                <a:cs typeface="Meiryo UI" pitchFamily="50" charset="-128"/>
              </a:rPr>
              <a:t>サイト、映像、</a:t>
            </a:r>
            <a:r>
              <a:rPr lang="en-US" altLang="ja-JP" sz="900" dirty="0">
                <a:latin typeface="Meiryo UI" pitchFamily="50" charset="-128"/>
                <a:ea typeface="Meiryo UI" pitchFamily="50" charset="-128"/>
                <a:cs typeface="Meiryo UI" pitchFamily="50" charset="-128"/>
              </a:rPr>
              <a:t>POP</a:t>
            </a:r>
            <a:r>
              <a:rPr lang="ja-JP" altLang="en-US" sz="900" dirty="0">
                <a:latin typeface="Meiryo UI" pitchFamily="50" charset="-128"/>
                <a:ea typeface="Meiryo UI" pitchFamily="50" charset="-128"/>
                <a:cs typeface="Meiryo UI" pitchFamily="50" charset="-128"/>
              </a:rPr>
              <a:t>ツール等へ掲載する使用権を取得し、応募</a:t>
            </a:r>
            <a:r>
              <a:rPr lang="ja-JP" altLang="en-US" sz="900" dirty="0" smtClean="0">
                <a:latin typeface="Meiryo UI" pitchFamily="50" charset="-128"/>
                <a:ea typeface="Meiryo UI" pitchFamily="50" charset="-128"/>
                <a:cs typeface="Meiryo UI" pitchFamily="50" charset="-128"/>
              </a:rPr>
              <a:t>店舗及び応募</a:t>
            </a:r>
            <a:r>
              <a:rPr lang="ja-JP" altLang="en-US" sz="900" dirty="0">
                <a:latin typeface="Meiryo UI" pitchFamily="50" charset="-128"/>
                <a:ea typeface="Meiryo UI" pitchFamily="50" charset="-128"/>
                <a:cs typeface="Meiryo UI" pitchFamily="50" charset="-128"/>
              </a:rPr>
              <a:t>メニューの情報を公開できるものとします。また応募者はこれに協力するものとします。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・メディアによる取材は積極的にお受けください。また直接店舗（企業）様へご連絡</a:t>
            </a:r>
            <a:r>
              <a:rPr lang="ja-JP" altLang="en-US" sz="900" dirty="0" smtClean="0">
                <a:latin typeface="Meiryo UI" pitchFamily="50" charset="-128"/>
                <a:ea typeface="Meiryo UI" pitchFamily="50" charset="-128"/>
                <a:cs typeface="Meiryo UI" pitchFamily="50" charset="-128"/>
              </a:rPr>
              <a:t>がいく場合</a:t>
            </a:r>
            <a:r>
              <a:rPr lang="ja-JP" altLang="en-US" sz="900" dirty="0">
                <a:latin typeface="Meiryo UI" pitchFamily="50" charset="-128"/>
                <a:ea typeface="Meiryo UI" pitchFamily="50" charset="-128"/>
                <a:cs typeface="Meiryo UI" pitchFamily="50" charset="-128"/>
              </a:rPr>
              <a:t>がございます。</a:t>
            </a:r>
            <a:endParaRPr lang="en-US" altLang="ja-JP" sz="900" dirty="0">
              <a:latin typeface="Meiryo UI" pitchFamily="50" charset="-128"/>
              <a:ea typeface="Meiryo UI" pitchFamily="50" charset="-128"/>
              <a:cs typeface="Meiryo UI" pitchFamily="50" charset="-128"/>
            </a:endParaRPr>
          </a:p>
          <a:p>
            <a:endParaRPr lang="en-US" altLang="ja-JP" sz="900" dirty="0" smtClean="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●個人情報</a:t>
            </a:r>
          </a:p>
          <a:p>
            <a:r>
              <a:rPr lang="ja-JP" altLang="en-US" sz="900" dirty="0">
                <a:latin typeface="Meiryo UI" pitchFamily="50" charset="-128"/>
                <a:ea typeface="Meiryo UI" pitchFamily="50" charset="-128"/>
                <a:cs typeface="Meiryo UI" pitchFamily="50" charset="-128"/>
              </a:rPr>
              <a:t>・応募された個人情報はカゴメオムライススタジアム</a:t>
            </a:r>
            <a:r>
              <a:rPr lang="en-US" altLang="ja-JP" sz="900" dirty="0">
                <a:latin typeface="Meiryo UI" pitchFamily="50" charset="-128"/>
                <a:ea typeface="Meiryo UI" pitchFamily="50" charset="-128"/>
                <a:cs typeface="Meiryo UI" pitchFamily="50" charset="-128"/>
              </a:rPr>
              <a:t>2019</a:t>
            </a:r>
            <a:r>
              <a:rPr lang="ja-JP" altLang="en-US" sz="900" dirty="0">
                <a:latin typeface="Meiryo UI" pitchFamily="50" charset="-128"/>
                <a:ea typeface="Meiryo UI" pitchFamily="50" charset="-128"/>
                <a:cs typeface="Meiryo UI" pitchFamily="50" charset="-128"/>
              </a:rPr>
              <a:t>事務局が管理します。業務を委託する場合、または法令等により公的機関からの開示を求められた場合を除き、ご応募店舗責任者の許可なく第三者に開示し、または譲渡することはありません。</a:t>
            </a:r>
          </a:p>
          <a:p>
            <a:r>
              <a:rPr lang="ja-JP" altLang="en-US" sz="900" dirty="0">
                <a:latin typeface="Meiryo UI" pitchFamily="50" charset="-128"/>
                <a:ea typeface="Meiryo UI" pitchFamily="50" charset="-128"/>
                <a:cs typeface="Meiryo UI" pitchFamily="50" charset="-128"/>
              </a:rPr>
              <a:t>・応募者への連絡・書類の発送のために、発送を委託した業者・サービス提供者に応募者の連絡先を開示し、利用します。予めご了承ください。</a:t>
            </a:r>
          </a:p>
          <a:p>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●大会ロゴの使用等に</a:t>
            </a:r>
            <a:r>
              <a:rPr lang="ja-JP" altLang="en-US" sz="900" dirty="0">
                <a:latin typeface="Meiryo UI" pitchFamily="50" charset="-128"/>
                <a:ea typeface="Meiryo UI" pitchFamily="50" charset="-128"/>
                <a:cs typeface="Meiryo UI" pitchFamily="50" charset="-128"/>
              </a:rPr>
              <a:t>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・大会ロゴマーク、名称「カゴメオムライススタジアム</a:t>
            </a:r>
            <a:r>
              <a:rPr lang="en-US" altLang="ja-JP" sz="900" dirty="0">
                <a:latin typeface="Meiryo UI" pitchFamily="50" charset="-128"/>
                <a:ea typeface="Meiryo UI" pitchFamily="50" charset="-128"/>
                <a:cs typeface="Meiryo UI" pitchFamily="50" charset="-128"/>
              </a:rPr>
              <a:t>2019</a:t>
            </a:r>
            <a:r>
              <a:rPr lang="ja-JP" altLang="en-US" sz="900" dirty="0">
                <a:latin typeface="Meiryo UI" pitchFamily="50" charset="-128"/>
                <a:ea typeface="Meiryo UI" pitchFamily="50" charset="-128"/>
                <a:cs typeface="Meiryo UI" pitchFamily="50" charset="-128"/>
              </a:rPr>
              <a:t>」、社名「カゴメ株式会社</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ロゴ含む」を使用する場合、事前に当事務局、また</a:t>
            </a:r>
            <a:r>
              <a:rPr lang="ja-JP" altLang="en-US" sz="900" dirty="0" smtClean="0">
                <a:latin typeface="Meiryo UI" pitchFamily="50" charset="-128"/>
                <a:ea typeface="Meiryo UI" pitchFamily="50" charset="-128"/>
                <a:cs typeface="Meiryo UI" pitchFamily="50" charset="-128"/>
              </a:rPr>
              <a:t>は主催者へ</a:t>
            </a:r>
            <a:r>
              <a:rPr lang="ja-JP" altLang="en-US" sz="900" dirty="0">
                <a:latin typeface="Meiryo UI" pitchFamily="50" charset="-128"/>
                <a:ea typeface="Meiryo UI" pitchFamily="50" charset="-128"/>
                <a:cs typeface="Meiryo UI" pitchFamily="50" charset="-128"/>
              </a:rPr>
              <a:t>届け出が必要となります</a:t>
            </a:r>
            <a:r>
              <a:rPr lang="ja-JP" altLang="en-US" sz="900" dirty="0" smtClean="0">
                <a:latin typeface="Meiryo UI" pitchFamily="50" charset="-128"/>
                <a:ea typeface="Meiryo UI" pitchFamily="50" charset="-128"/>
                <a:cs typeface="Meiryo UI" pitchFamily="50" charset="-128"/>
              </a:rPr>
              <a:t>。</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●規約の更新</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・主催者は本規約を随時更新できるものとします。本規約を変更した場合、全ての規約事項は変更後の規約に準ずるものとします。</a:t>
            </a:r>
            <a:endParaRPr lang="en-US" altLang="ja-JP" sz="9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16609" y="0"/>
            <a:ext cx="1646605"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◆大会規約①</a:t>
            </a:r>
          </a:p>
        </p:txBody>
      </p:sp>
      <p:sp>
        <p:nvSpPr>
          <p:cNvPr id="9" name="正方形/長方形 8"/>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Tree>
    <p:extLst>
      <p:ext uri="{BB962C8B-B14F-4D97-AF65-F5344CB8AC3E}">
        <p14:creationId xmlns="" xmlns:p14="http://schemas.microsoft.com/office/powerpoint/2010/main" val="178653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957" y="1439912"/>
            <a:ext cx="6984604" cy="5221088"/>
          </a:xfrm>
          <a:prstGeom prst="rect">
            <a:avLst/>
          </a:prstGeom>
          <a:noFill/>
        </p:spPr>
        <p:txBody>
          <a:bodyPr wrap="square" lIns="95674" tIns="47837" rIns="95674" bIns="47837" rtlCol="0">
            <a:spAutoFit/>
          </a:bodyPr>
          <a:lstStyle/>
          <a:p>
            <a:r>
              <a:rPr lang="ja-JP" altLang="en-US" sz="900" dirty="0">
                <a:latin typeface="Meiryo UI" pitchFamily="50" charset="-128"/>
                <a:ea typeface="Meiryo UI" pitchFamily="50" charset="-128"/>
                <a:cs typeface="Meiryo UI" pitchFamily="50" charset="-128"/>
              </a:rPr>
              <a:t>●イベント中止について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・不測の事態が生じた場合は主催者、会場責任者、関係各所の協議により、本イベントの全部または一部の運営を中止、一時中断、再開できるものと</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します。出店者はこの決定に従うものとし、主催者はこれによって生じた</a:t>
            </a:r>
            <a:r>
              <a:rPr lang="ja-JP" altLang="en-US" sz="900" dirty="0" smtClean="0">
                <a:latin typeface="Meiryo UI" pitchFamily="50" charset="-128"/>
                <a:ea typeface="Meiryo UI" pitchFamily="50" charset="-128"/>
                <a:cs typeface="Meiryo UI" pitchFamily="50" charset="-128"/>
              </a:rPr>
              <a:t>出展者及び関係者</a:t>
            </a:r>
            <a:r>
              <a:rPr lang="ja-JP" altLang="en-US" sz="900" dirty="0">
                <a:latin typeface="Meiryo UI" pitchFamily="50" charset="-128"/>
                <a:ea typeface="Meiryo UI" pitchFamily="50" charset="-128"/>
                <a:cs typeface="Meiryo UI" pitchFamily="50" charset="-128"/>
              </a:rPr>
              <a:t>の損害を補償しません。</a:t>
            </a:r>
            <a:endParaRPr lang="en-US" altLang="ja-JP" sz="900" dirty="0">
              <a:latin typeface="Meiryo UI" pitchFamily="50" charset="-128"/>
              <a:ea typeface="Meiryo UI" pitchFamily="50" charset="-128"/>
              <a:cs typeface="Meiryo UI" pitchFamily="50" charset="-128"/>
            </a:endParaRPr>
          </a:p>
          <a:p>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協議対象となる事象の事例</a:t>
            </a:r>
            <a:r>
              <a:rPr lang="en-US" altLang="ja-JP" sz="900" dirty="0">
                <a:latin typeface="Meiryo UI" pitchFamily="50" charset="-128"/>
                <a:ea typeface="Meiryo UI" pitchFamily="50" charset="-128"/>
                <a:cs typeface="Meiryo UI" pitchFamily="50" charset="-128"/>
              </a:rPr>
              <a:t>】</a:t>
            </a:r>
          </a:p>
          <a:p>
            <a:r>
              <a:rPr lang="ja-JP" altLang="en-US" sz="900" dirty="0">
                <a:latin typeface="Meiryo UI" pitchFamily="50" charset="-128"/>
                <a:ea typeface="Meiryo UI" pitchFamily="50" charset="-128"/>
                <a:cs typeface="Meiryo UI" pitchFamily="50" charset="-128"/>
              </a:rPr>
              <a:t>・気象状況悪化（台風上陸・暴風・暴雨・雷などの警報・注意報発令）</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・地震、洪水、津波発生</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・熱中症・食中毒などの集団発生（各関係省庁の指導があった場合）</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・危険物の発見・爆破予告などの発生</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・その他、主催者、会場責任者、各関係省庁が危険または実施不可能を判断する事象が発生した場合</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・上記理由で地方大会が開催できない場合はその地域の地方大会を中止といたします。全国大会出場枠については別途ご案内いたします。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またその出場枠に関しては当事務局が協議の上決定とさせていただきます。</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●出場キャンセルについて</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・応募後の地方</a:t>
            </a:r>
            <a:r>
              <a:rPr lang="ja-JP" altLang="en-US" sz="900" dirty="0" smtClean="0">
                <a:latin typeface="Meiryo UI" pitchFamily="50" charset="-128"/>
                <a:ea typeface="Meiryo UI" pitchFamily="50" charset="-128"/>
                <a:cs typeface="Meiryo UI" pitchFamily="50" charset="-128"/>
              </a:rPr>
              <a:t>大会及び都内</a:t>
            </a:r>
            <a:r>
              <a:rPr lang="ja-JP" altLang="en-US" sz="900" dirty="0">
                <a:latin typeface="Meiryo UI" pitchFamily="50" charset="-128"/>
                <a:ea typeface="Meiryo UI" pitchFamily="50" charset="-128"/>
                <a:cs typeface="Meiryo UI" pitchFamily="50" charset="-128"/>
              </a:rPr>
              <a:t>で開催される全国大会への出場辞退</a:t>
            </a:r>
            <a:r>
              <a:rPr lang="ja-JP" altLang="en-US" sz="900" dirty="0" smtClean="0">
                <a:latin typeface="Meiryo UI" pitchFamily="50" charset="-128"/>
                <a:ea typeface="Meiryo UI" pitchFamily="50" charset="-128"/>
                <a:cs typeface="Meiryo UI" pitchFamily="50" charset="-128"/>
              </a:rPr>
              <a:t>は原則認められません。万一、出場辞退され、制作物や大会の進行等に影響が出た</a:t>
            </a:r>
            <a:r>
              <a:rPr lang="ja-JP" altLang="en-US" sz="900" dirty="0">
                <a:latin typeface="Meiryo UI" pitchFamily="50" charset="-128"/>
                <a:ea typeface="Meiryo UI" pitchFamily="50" charset="-128"/>
                <a:cs typeface="Meiryo UI" pitchFamily="50" charset="-128"/>
              </a:rPr>
              <a:t>場合、当該対応費用のご負担をいただきます。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・不測の事態にて、辞退者（店舗）が出た場合、（各選考時に）順位を決め上位店舗順で連絡し、参加確認の同意を得た店舗は当選者と同様</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の対応をすることとします。ただし、当事務局で地方大会・全国大会出場不可能と判断した場合は、繰り上げ当選は行ないません。</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●損害責任</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・出店者</a:t>
            </a:r>
            <a:r>
              <a:rPr lang="ja-JP" altLang="en-US" sz="900" dirty="0" smtClean="0">
                <a:latin typeface="Meiryo UI" pitchFamily="50" charset="-128"/>
                <a:ea typeface="Meiryo UI" pitchFamily="50" charset="-128"/>
                <a:cs typeface="Meiryo UI" pitchFamily="50" charset="-128"/>
              </a:rPr>
              <a:t>は本イベントにおける出品者及びその雇用者の行為について一切の責任を負います。出品者は、その</a:t>
            </a:r>
            <a:r>
              <a:rPr lang="ja-JP" altLang="en-US" sz="900" dirty="0">
                <a:latin typeface="Meiryo UI" pitchFamily="50" charset="-128"/>
                <a:ea typeface="Meiryo UI" pitchFamily="50" charset="-128"/>
                <a:cs typeface="Meiryo UI" pitchFamily="50" charset="-128"/>
              </a:rPr>
              <a:t>従業員・関係者・代理店の故意・</a:t>
            </a:r>
            <a:r>
              <a:rPr lang="ja-JP" altLang="en-US" sz="900" dirty="0" smtClean="0">
                <a:latin typeface="Meiryo UI" pitchFamily="50" charset="-128"/>
                <a:ea typeface="Meiryo UI" pitchFamily="50" charset="-128"/>
                <a:cs typeface="Meiryo UI" pitchFamily="50" charset="-128"/>
              </a:rPr>
              <a:t>不注意　の</a:t>
            </a:r>
            <a:r>
              <a:rPr lang="ja-JP" altLang="en-US" sz="900" dirty="0">
                <a:latin typeface="Meiryo UI" pitchFamily="50" charset="-128"/>
                <a:ea typeface="Meiryo UI" pitchFamily="50" charset="-128"/>
                <a:cs typeface="Meiryo UI" pitchFamily="50" charset="-128"/>
              </a:rPr>
              <a:t>如何を問わず、会場内及びその周辺の建築物・設備に対する全ての損害について直ち</a:t>
            </a:r>
            <a:r>
              <a:rPr lang="ja-JP" altLang="en-US" sz="900" dirty="0" smtClean="0">
                <a:latin typeface="Meiryo UI" pitchFamily="50" charset="-128"/>
                <a:ea typeface="Meiryo UI" pitchFamily="50" charset="-128"/>
                <a:cs typeface="Meiryo UI" pitchFamily="50" charset="-128"/>
              </a:rPr>
              <a:t>に賠償</a:t>
            </a:r>
            <a:r>
              <a:rPr lang="ja-JP" altLang="en-US" sz="900" dirty="0">
                <a:latin typeface="Meiryo UI" pitchFamily="50" charset="-128"/>
                <a:ea typeface="Meiryo UI" pitchFamily="50" charset="-128"/>
                <a:cs typeface="Meiryo UI" pitchFamily="50" charset="-128"/>
              </a:rPr>
              <a:t>するものとします。</a:t>
            </a:r>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主催者はいかなる理由においても</a:t>
            </a:r>
            <a:r>
              <a:rPr lang="ja-JP" altLang="en-US" sz="900" dirty="0" smtClean="0">
                <a:latin typeface="Meiryo UI" pitchFamily="50" charset="-128"/>
                <a:ea typeface="Meiryo UI" pitchFamily="50" charset="-128"/>
                <a:cs typeface="Meiryo UI" pitchFamily="50" charset="-128"/>
              </a:rPr>
              <a:t>出店者及びその</a:t>
            </a:r>
            <a:r>
              <a:rPr lang="ja-JP" altLang="en-US" sz="900" dirty="0">
                <a:latin typeface="Meiryo UI" pitchFamily="50" charset="-128"/>
                <a:ea typeface="Meiryo UI" pitchFamily="50" charset="-128"/>
                <a:cs typeface="Meiryo UI" pitchFamily="50" charset="-128"/>
              </a:rPr>
              <a:t>雇用者・関係者が販売</a:t>
            </a:r>
            <a:r>
              <a:rPr lang="ja-JP" altLang="en-US" sz="900" dirty="0" smtClean="0">
                <a:latin typeface="Meiryo UI" pitchFamily="50" charset="-128"/>
                <a:ea typeface="Meiryo UI" pitchFamily="50" charset="-128"/>
                <a:cs typeface="Meiryo UI" pitchFamily="50" charset="-128"/>
              </a:rPr>
              <a:t>スペース及び関連</a:t>
            </a:r>
            <a:r>
              <a:rPr lang="ja-JP" altLang="en-US" sz="900" dirty="0">
                <a:latin typeface="Meiryo UI" pitchFamily="50" charset="-128"/>
                <a:ea typeface="Meiryo UI" pitchFamily="50" charset="-128"/>
                <a:cs typeface="Meiryo UI" pitchFamily="50" charset="-128"/>
              </a:rPr>
              <a:t>ホームページを使用することによって生じた</a:t>
            </a:r>
            <a:r>
              <a:rPr lang="ja-JP" altLang="en-US" sz="900" dirty="0" smtClean="0">
                <a:latin typeface="Meiryo UI" pitchFamily="50" charset="-128"/>
                <a:ea typeface="Meiryo UI" pitchFamily="50" charset="-128"/>
                <a:cs typeface="Meiryo UI" pitchFamily="50" charset="-128"/>
              </a:rPr>
              <a:t>人及び物</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品に対する傷害・損害などに対し一切</a:t>
            </a:r>
            <a:r>
              <a:rPr lang="ja-JP" altLang="en-US" sz="900" dirty="0" smtClean="0">
                <a:latin typeface="Meiryo UI" pitchFamily="50" charset="-128"/>
                <a:ea typeface="Meiryo UI" pitchFamily="50" charset="-128"/>
                <a:cs typeface="Meiryo UI" pitchFamily="50" charset="-128"/>
              </a:rPr>
              <a:t>の責任を</a:t>
            </a:r>
            <a:r>
              <a:rPr lang="ja-JP" altLang="en-US" sz="900" dirty="0">
                <a:latin typeface="Meiryo UI" pitchFamily="50" charset="-128"/>
                <a:ea typeface="Meiryo UI" pitchFamily="50" charset="-128"/>
                <a:cs typeface="Meiryo UI" pitchFamily="50" charset="-128"/>
              </a:rPr>
              <a:t>負いません。</a:t>
            </a:r>
            <a:endParaRPr lang="en-US" altLang="ja-JP" sz="900" dirty="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出店時の商品・サービスについて出店者と第三者との間に紛争が起きた</a:t>
            </a:r>
            <a:r>
              <a:rPr lang="ja-JP" altLang="en-US" sz="900" dirty="0" smtClean="0">
                <a:latin typeface="Meiryo UI" pitchFamily="50" charset="-128"/>
                <a:ea typeface="Meiryo UI" pitchFamily="50" charset="-128"/>
                <a:cs typeface="Meiryo UI" pitchFamily="50" charset="-128"/>
              </a:rPr>
              <a:t>場合、出店者</a:t>
            </a:r>
            <a:r>
              <a:rPr lang="ja-JP" altLang="en-US" sz="900" dirty="0">
                <a:latin typeface="Meiryo UI" pitchFamily="50" charset="-128"/>
                <a:ea typeface="Meiryo UI" pitchFamily="50" charset="-128"/>
                <a:cs typeface="Meiryo UI" pitchFamily="50" charset="-128"/>
              </a:rPr>
              <a:t>はその費用と責任に</a:t>
            </a:r>
            <a:r>
              <a:rPr lang="ja-JP" altLang="en-US" sz="900" dirty="0" smtClean="0">
                <a:latin typeface="Meiryo UI" pitchFamily="50" charset="-128"/>
                <a:ea typeface="Meiryo UI" pitchFamily="50" charset="-128"/>
                <a:cs typeface="Meiryo UI" pitchFamily="50" charset="-128"/>
              </a:rPr>
              <a:t>おいて</a:t>
            </a:r>
            <a:r>
              <a:rPr lang="ja-JP" altLang="en-US" sz="900" dirty="0">
                <a:latin typeface="Meiryo UI" pitchFamily="50" charset="-128"/>
                <a:ea typeface="Meiryo UI" pitchFamily="50" charset="-128"/>
                <a:cs typeface="Meiryo UI" pitchFamily="50" charset="-128"/>
              </a:rPr>
              <a:t>、これを解決、処理し主催者に</a:t>
            </a:r>
            <a:r>
              <a:rPr lang="ja-JP" altLang="en-US" sz="900" dirty="0" smtClean="0">
                <a:latin typeface="Meiryo UI" pitchFamily="50" charset="-128"/>
                <a:ea typeface="Meiryo UI" pitchFamily="50" charset="-128"/>
                <a:cs typeface="Meiryo UI" pitchFamily="50" charset="-128"/>
              </a:rPr>
              <a:t>は</a:t>
            </a:r>
            <a:endParaRPr lang="en-US" altLang="ja-JP" sz="900" dirty="0" smtClean="0">
              <a:latin typeface="Meiryo UI" pitchFamily="50" charset="-128"/>
              <a:ea typeface="Meiryo UI" pitchFamily="50" charset="-128"/>
              <a:cs typeface="Meiryo UI" pitchFamily="50" charset="-128"/>
            </a:endParaRPr>
          </a:p>
          <a:p>
            <a:r>
              <a:rPr lang="ja-JP" altLang="en-US" sz="900" dirty="0" smtClean="0">
                <a:latin typeface="Meiryo UI" pitchFamily="50" charset="-128"/>
                <a:ea typeface="Meiryo UI" pitchFamily="50" charset="-128"/>
                <a:cs typeface="Meiryo UI" pitchFamily="50" charset="-128"/>
              </a:rPr>
              <a:t>　一切</a:t>
            </a:r>
            <a:r>
              <a:rPr lang="ja-JP" altLang="en-US" sz="900" dirty="0">
                <a:latin typeface="Meiryo UI" pitchFamily="50" charset="-128"/>
                <a:ea typeface="Meiryo UI" pitchFamily="50" charset="-128"/>
                <a:cs typeface="Meiryo UI" pitchFamily="50" charset="-128"/>
              </a:rPr>
              <a:t>迷惑をかけないものとします。万一、主催者に紛争に関連して損害等が発生した場合、ただちに補填</a:t>
            </a:r>
            <a:r>
              <a:rPr lang="ja-JP" altLang="en-US" sz="900" dirty="0" smtClean="0">
                <a:latin typeface="Meiryo UI" pitchFamily="50" charset="-128"/>
                <a:ea typeface="Meiryo UI" pitchFamily="50" charset="-128"/>
                <a:cs typeface="Meiryo UI" pitchFamily="50" charset="-128"/>
              </a:rPr>
              <a:t>しなければ</a:t>
            </a:r>
            <a:r>
              <a:rPr lang="ja-JP" altLang="en-US" sz="900" dirty="0">
                <a:latin typeface="Meiryo UI" pitchFamily="50" charset="-128"/>
                <a:ea typeface="Meiryo UI" pitchFamily="50" charset="-128"/>
                <a:cs typeface="Meiryo UI" pitchFamily="50" charset="-128"/>
              </a:rPr>
              <a:t>ならないものとします。</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・主催者は天災、疫病、その他の不可抗力の原因による会期の変更・開催の中止によって生じた</a:t>
            </a:r>
            <a:r>
              <a:rPr lang="ja-JP" altLang="en-US" sz="900" dirty="0" smtClean="0">
                <a:latin typeface="Meiryo UI" pitchFamily="50" charset="-128"/>
                <a:ea typeface="Meiryo UI" pitchFamily="50" charset="-128"/>
                <a:cs typeface="Meiryo UI" pitchFamily="50" charset="-128"/>
              </a:rPr>
              <a:t>出店者及び関係者</a:t>
            </a:r>
            <a:r>
              <a:rPr lang="ja-JP" altLang="en-US" sz="900" dirty="0">
                <a:latin typeface="Meiryo UI" pitchFamily="50" charset="-128"/>
                <a:ea typeface="Meiryo UI" pitchFamily="50" charset="-128"/>
                <a:cs typeface="Meiryo UI" pitchFamily="50" charset="-128"/>
              </a:rPr>
              <a:t>の損害は補償しません。</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・主催者は自然災害・交通機関の遅延・社会不安などによって生じた</a:t>
            </a:r>
            <a:r>
              <a:rPr lang="ja-JP" altLang="en-US" sz="900" dirty="0" smtClean="0">
                <a:latin typeface="Meiryo UI" pitchFamily="50" charset="-128"/>
                <a:ea typeface="Meiryo UI" pitchFamily="50" charset="-128"/>
                <a:cs typeface="Meiryo UI" pitchFamily="50" charset="-128"/>
              </a:rPr>
              <a:t>出店者及び関係者</a:t>
            </a:r>
            <a:r>
              <a:rPr lang="ja-JP" altLang="en-US" sz="900" dirty="0">
                <a:latin typeface="Meiryo UI" pitchFamily="50" charset="-128"/>
                <a:ea typeface="Meiryo UI" pitchFamily="50" charset="-128"/>
                <a:cs typeface="Meiryo UI" pitchFamily="50" charset="-128"/>
              </a:rPr>
              <a:t>の損害は補償しません。</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●本大会について</a:t>
            </a:r>
            <a:endParaRPr lang="en-US" altLang="ja-JP" sz="900" u="sng"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・本大会終了後、次回大会開催は未定です。</a:t>
            </a:r>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●規約の更新</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・主催者は本規約を随時更新できるものとします。本規約を変更した場合、全ての規約事項は変更後の規約に準ずるものとします。</a:t>
            </a:r>
            <a:endParaRPr lang="en-US" altLang="ja-JP" sz="9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245538" y="431800"/>
            <a:ext cx="6549124" cy="496718"/>
          </a:xfrm>
          <a:prstGeom prst="rect">
            <a:avLst/>
          </a:prstGeom>
          <a:noFill/>
        </p:spPr>
        <p:txBody>
          <a:bodyPr wrap="none" lIns="95674" tIns="47837" rIns="95674" bIns="47837" rtlCol="0">
            <a:spAutoFit/>
          </a:bodyPr>
          <a:lstStyle/>
          <a:p>
            <a:r>
              <a:rPr lang="ja-JP" altLang="en-US" sz="1300" b="1" dirty="0">
                <a:solidFill>
                  <a:srgbClr val="FF0000"/>
                </a:solidFill>
                <a:latin typeface="Meiryo UI" pitchFamily="50" charset="-128"/>
                <a:ea typeface="Meiryo UI" pitchFamily="50" charset="-128"/>
                <a:cs typeface="Meiryo UI" pitchFamily="50" charset="-128"/>
              </a:rPr>
              <a:t>以下に記す規約は、応募者が主催者に応募書類を提出した時点で同意したものとみなします。</a:t>
            </a:r>
            <a:endParaRPr lang="en-US" altLang="ja-JP" sz="1300" b="1" dirty="0">
              <a:solidFill>
                <a:srgbClr val="FF0000"/>
              </a:solidFill>
              <a:latin typeface="Meiryo UI" pitchFamily="50" charset="-128"/>
              <a:ea typeface="Meiryo UI" pitchFamily="50" charset="-128"/>
              <a:cs typeface="Meiryo UI" pitchFamily="50" charset="-128"/>
            </a:endParaRPr>
          </a:p>
          <a:p>
            <a:r>
              <a:rPr lang="ja-JP" altLang="en-US" sz="1300" b="1" dirty="0">
                <a:solidFill>
                  <a:srgbClr val="FF0000"/>
                </a:solidFill>
                <a:latin typeface="Meiryo UI" pitchFamily="50" charset="-128"/>
                <a:ea typeface="Meiryo UI" pitchFamily="50" charset="-128"/>
                <a:cs typeface="Meiryo UI" pitchFamily="50" charset="-128"/>
              </a:rPr>
              <a:t>下記文章をよくお読みいただき、ご了承の上お申込ください。</a:t>
            </a:r>
          </a:p>
        </p:txBody>
      </p:sp>
      <p:sp>
        <p:nvSpPr>
          <p:cNvPr id="6" name="テキスト ボックス 5"/>
          <p:cNvSpPr txBox="1"/>
          <p:nvPr/>
        </p:nvSpPr>
        <p:spPr>
          <a:xfrm>
            <a:off x="119291" y="1029350"/>
            <a:ext cx="2364750" cy="338554"/>
          </a:xfrm>
          <a:prstGeom prst="rect">
            <a:avLst/>
          </a:prstGeom>
          <a:noFill/>
        </p:spPr>
        <p:txBody>
          <a:bodyPr wrap="none" rtlCol="0">
            <a:spAutoFit/>
          </a:bodyPr>
          <a:lstStyle/>
          <a:p>
            <a:r>
              <a:rPr kumimoji="1" lang="ja-JP" altLang="en-US" sz="1600" b="1" dirty="0">
                <a:latin typeface="Meiryo UI" pitchFamily="50" charset="-128"/>
                <a:ea typeface="Meiryo UI" pitchFamily="50" charset="-128"/>
                <a:cs typeface="Meiryo UI" pitchFamily="50" charset="-128"/>
              </a:rPr>
              <a:t>イベント運営に関する規約</a:t>
            </a:r>
          </a:p>
        </p:txBody>
      </p:sp>
      <p:sp>
        <p:nvSpPr>
          <p:cNvPr id="7" name="テキスト ボックス 6"/>
          <p:cNvSpPr txBox="1"/>
          <p:nvPr/>
        </p:nvSpPr>
        <p:spPr>
          <a:xfrm>
            <a:off x="16609" y="0"/>
            <a:ext cx="1646605"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◆大会規約②</a:t>
            </a:r>
          </a:p>
        </p:txBody>
      </p:sp>
      <p:sp>
        <p:nvSpPr>
          <p:cNvPr id="8" name="正方形/長方形 7"/>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Tree>
    <p:extLst>
      <p:ext uri="{BB962C8B-B14F-4D97-AF65-F5344CB8AC3E}">
        <p14:creationId xmlns="" xmlns:p14="http://schemas.microsoft.com/office/powerpoint/2010/main" val="119760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029" y="863848"/>
            <a:ext cx="7128792" cy="6744582"/>
          </a:xfrm>
          <a:prstGeom prst="rect">
            <a:avLst/>
          </a:prstGeom>
          <a:noFill/>
        </p:spPr>
        <p:txBody>
          <a:bodyPr wrap="square" lIns="95674" tIns="47837" rIns="95674" bIns="47837" rtlCol="0">
            <a:spAutoFit/>
          </a:bodyPr>
          <a:lstStyle/>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カゴメ株式会社（以下当社という）は、お客様の個人情報の重要な財産であると認識し、法令等を順守するとともに、下記の方針に基づき、適切な管理を実施してまいります。</a:t>
            </a:r>
            <a:endParaRPr lang="en-US"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個人情報保護に関する取り組み</a:t>
            </a:r>
            <a:endParaRPr lang="en-US"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カゴメ株式会社（以下当社という）は、お客様をはじめとするステークホルダーの皆様に、安心と安全をご提供させて頂くために、皆様からお預かりしている個人情報を適切に利用し、保護することが、当社の社会的責任であり、事業活動の基本であると考えております。</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当社は、ステークホルダーの皆様の個人情報の取扱いに際しては、適切な管理を実施しております。外部への流出防止だけでなく、不正なアクセスなどの危険に対して適切かつ合理的なレベルの安全対策を実施し、皆様の個人情報の保護に努めております。また当社は、サービスの充実のために、業務委託先に当社業務の管理・運営の一部を委託することがあります。その際にも、皆様の個人情報の流出や不正アクセスなどが起こらないよう、業務委託先にも適切な管理を徹底させております。</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当社は、ステークホルダーの皆様の個人情報を、皆様の同意を得ることなく業務委託先以外の第三者に開示することはありません。ただし、法令により開示を求められた場合、または裁判所・警察などの公的機関から開示を求められた場合は、皆様の同意なく個人情報を開示することがあります。</a:t>
            </a:r>
          </a:p>
          <a:p>
            <a:pPr lvl="0" eaLnBrk="0" fontAlgn="base" hangingPunct="0">
              <a:spcBef>
                <a:spcPct val="0"/>
              </a:spcBef>
              <a:spcAft>
                <a:spcPct val="0"/>
              </a:spcAft>
            </a:pPr>
            <a:endParaRPr lang="en-US"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endParaRPr lang="en-US"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個人情報保護方針</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1. コンプライアンス・プログラムの</a:t>
            </a:r>
            <a:r>
              <a:rPr lang="ja-JP" altLang="ja-JP" sz="900" dirty="0" smtClean="0">
                <a:latin typeface="Meiryo UI" pitchFamily="50" charset="-128"/>
                <a:ea typeface="Meiryo UI" pitchFamily="50" charset="-128"/>
                <a:cs typeface="Meiryo UI" pitchFamily="50" charset="-128"/>
              </a:rPr>
              <a:t>策定</a:t>
            </a:r>
            <a:r>
              <a:rPr lang="ja-JP" altLang="en-US" sz="900" dirty="0" smtClean="0">
                <a:latin typeface="Meiryo UI" pitchFamily="50" charset="-128"/>
                <a:ea typeface="Meiryo UI" pitchFamily="50" charset="-128"/>
                <a:cs typeface="Meiryo UI" pitchFamily="50" charset="-128"/>
              </a:rPr>
              <a:t>及び</a:t>
            </a:r>
            <a:r>
              <a:rPr lang="ja-JP" altLang="ja-JP" sz="900" dirty="0" smtClean="0">
                <a:latin typeface="Meiryo UI" pitchFamily="50" charset="-128"/>
                <a:ea typeface="Meiryo UI" pitchFamily="50" charset="-128"/>
                <a:cs typeface="Meiryo UI" pitchFamily="50" charset="-128"/>
              </a:rPr>
              <a:t>継続的</a:t>
            </a:r>
            <a:r>
              <a:rPr lang="ja-JP" altLang="ja-JP" sz="900" dirty="0">
                <a:latin typeface="Meiryo UI" pitchFamily="50" charset="-128"/>
                <a:ea typeface="Meiryo UI" pitchFamily="50" charset="-128"/>
                <a:cs typeface="Meiryo UI" pitchFamily="50" charset="-128"/>
              </a:rPr>
              <a:t>改善</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当社従業員等（派遣社員を含む）に個人情報保護の重要性を認識させ、個人情報を適切に利用し、保護するための個人情報保護基準（コンプライアンス・プログラム）を策定し、これを着実に実施します。更に、これを維持し、継続的に改善を図り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2. 個人情報管理者の配置及び機能強化</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「個人情報管理者」を設置するとともに、その役割を明確にし、個人情報管理者が適切に個人情報保護に関する活動を行えるように環境を整備します。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3. 個人情報保護に関する内部規定の整備</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個人情報保護に関する内部規程を整備し、個人情報の取扱いについて明確な方針を示すとともに、個人情報の漏えい等に対しては、厳しい態度で臨むことを社内に周知徹底します。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4. 安全対策の実施</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当社は、個人情報の正確性及び安全性を確保するため、情報セキュリティ対策をはじめとする安全対策を実施し、個人情報への不正アクセス、及び個人情報の紛失、破壊、改ざん、漏えい等の予防に努め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5. 業務委託の見直し・改善</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業務委託については、より個人情報の保護に配慮したものにするため見直し・改善を図ります。業務委託契約を締結する際には、業務委託の相手としての適格性を十分審査するとともに、契約書の内容についてもより個人情報の保護に配慮したものとし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6. 法令・規範の遵守</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当社は、個人情報の取扱いにおいて当該個人情報の保護に適用される法令及びその他の規範を遵守します。また、当社の個人情報保護基準（コンプライアンス・プログラム）を、これらの法令及びその他の規範に適合させていき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7. 社員教育の強化</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個人情報保護に関する学習教材を作成し、当社役員及び従業員等 (派遣社員を含む) に配布するとともに、最低1年に1回は個人情報を扱う当社従業員等を対象に研修を実施します。</a:t>
            </a:r>
          </a:p>
          <a:p>
            <a:pPr lvl="0" eaLnBrk="0" fontAlgn="base" hangingPunct="0">
              <a:spcBef>
                <a:spcPct val="0"/>
              </a:spcBef>
              <a:spcAft>
                <a:spcPct val="0"/>
              </a:spcAft>
            </a:pPr>
            <a:endParaRPr lang="ja-JP" altLang="ja-JP" sz="900" dirty="0">
              <a:latin typeface="Meiryo UI" pitchFamily="50" charset="-128"/>
              <a:ea typeface="Meiryo UI" pitchFamily="50" charset="-128"/>
              <a:cs typeface="Meiryo UI" pitchFamily="50" charset="-128"/>
            </a:endParaRP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8. 監査体制の整備・充実</a:t>
            </a:r>
          </a:p>
          <a:p>
            <a:pPr lvl="0" eaLnBrk="0" fontAlgn="base" hangingPunct="0">
              <a:spcBef>
                <a:spcPct val="0"/>
              </a:spcBef>
              <a:spcAft>
                <a:spcPct val="0"/>
              </a:spcAft>
            </a:pPr>
            <a:r>
              <a:rPr lang="ja-JP" altLang="ja-JP" sz="900" dirty="0">
                <a:latin typeface="Meiryo UI" pitchFamily="50" charset="-128"/>
                <a:ea typeface="Meiryo UI" pitchFamily="50" charset="-128"/>
                <a:cs typeface="Meiryo UI" pitchFamily="50" charset="-128"/>
              </a:rPr>
              <a:t>個人情報の保護が適切に行われているかどうかについて、社内で監査できる体制を整備します。また、社内での個人情報漏えい者の早期発見及び抑止効果の発揮による漏えいの未然防止のため、アクセスログを活用した監査を実施します</a:t>
            </a:r>
            <a:r>
              <a:rPr lang="ja-JP" altLang="en-US" sz="900" dirty="0">
                <a:latin typeface="Meiryo UI" pitchFamily="50" charset="-128"/>
                <a:ea typeface="Meiryo UI" pitchFamily="50" charset="-128"/>
                <a:cs typeface="Meiryo UI" pitchFamily="50" charset="-128"/>
              </a:rPr>
              <a:t>。</a:t>
            </a:r>
            <a:endParaRPr lang="ja-JP" altLang="ja-JP" sz="9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16609" y="0"/>
            <a:ext cx="2300630"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◆プライバシーポリシー</a:t>
            </a:r>
          </a:p>
        </p:txBody>
      </p:sp>
      <p:sp>
        <p:nvSpPr>
          <p:cNvPr id="7" name="正方形/長方形 6"/>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Tree>
    <p:extLst>
      <p:ext uri="{BB962C8B-B14F-4D97-AF65-F5344CB8AC3E}">
        <p14:creationId xmlns="" xmlns:p14="http://schemas.microsoft.com/office/powerpoint/2010/main" val="422732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00798" y="5326718"/>
            <a:ext cx="6861586" cy="12701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8" name="テキスト ボックス 7"/>
          <p:cNvSpPr txBox="1"/>
          <p:nvPr/>
        </p:nvSpPr>
        <p:spPr>
          <a:xfrm>
            <a:off x="508803" y="719832"/>
            <a:ext cx="6189064" cy="700287"/>
          </a:xfrm>
          <a:prstGeom prst="rect">
            <a:avLst/>
          </a:prstGeom>
          <a:noFill/>
        </p:spPr>
        <p:txBody>
          <a:bodyPr wrap="none" lIns="99154" tIns="49577" rIns="99154" bIns="49577" rtlCol="0">
            <a:spAutoFit/>
          </a:bodyPr>
          <a:lstStyle/>
          <a:p>
            <a:pPr algn="ctr"/>
            <a:r>
              <a:rPr lang="ja-JP" altLang="en-US" sz="1300" dirty="0" smtClean="0">
                <a:latin typeface="Meiryo UI" pitchFamily="50" charset="-128"/>
                <a:ea typeface="Meiryo UI" pitchFamily="50" charset="-128"/>
                <a:cs typeface="Meiryo UI" pitchFamily="50" charset="-128"/>
              </a:rPr>
              <a:t>「応募</a:t>
            </a:r>
            <a:r>
              <a:rPr lang="ja-JP" altLang="en-US" sz="1300" dirty="0">
                <a:latin typeface="Meiryo UI" pitchFamily="50" charset="-128"/>
                <a:ea typeface="Meiryo UI" pitchFamily="50" charset="-128"/>
                <a:cs typeface="Meiryo UI" pitchFamily="50" charset="-128"/>
              </a:rPr>
              <a:t>要項」をご確認いただき、</a:t>
            </a:r>
            <a:r>
              <a:rPr lang="en-US" altLang="ja-JP" sz="1300" b="1" u="sng" dirty="0">
                <a:solidFill>
                  <a:srgbClr val="FF0000"/>
                </a:solidFill>
                <a:latin typeface="Meiryo UI" pitchFamily="50" charset="-128"/>
                <a:ea typeface="Meiryo UI" pitchFamily="50" charset="-128"/>
                <a:cs typeface="Meiryo UI" pitchFamily="50" charset="-128"/>
              </a:rPr>
              <a:t>5</a:t>
            </a:r>
            <a:r>
              <a:rPr lang="ja-JP" altLang="en-US" sz="1300" b="1" u="sng" dirty="0">
                <a:solidFill>
                  <a:srgbClr val="FF0000"/>
                </a:solidFill>
                <a:latin typeface="Meiryo UI" pitchFamily="50" charset="-128"/>
                <a:ea typeface="Meiryo UI" pitchFamily="50" charset="-128"/>
                <a:cs typeface="Meiryo UI" pitchFamily="50" charset="-128"/>
              </a:rPr>
              <a:t>枚のエントリーシート（各</a:t>
            </a:r>
            <a:r>
              <a:rPr lang="en-US" altLang="ja-JP" sz="1300" b="1" u="sng" dirty="0">
                <a:solidFill>
                  <a:srgbClr val="FF0000"/>
                </a:solidFill>
                <a:latin typeface="Meiryo UI" pitchFamily="50" charset="-128"/>
                <a:ea typeface="Meiryo UI" pitchFamily="50" charset="-128"/>
                <a:cs typeface="Meiryo UI" pitchFamily="50" charset="-128"/>
              </a:rPr>
              <a:t>A4</a:t>
            </a:r>
            <a:r>
              <a:rPr lang="ja-JP" altLang="en-US" sz="1300" b="1" u="sng" dirty="0">
                <a:solidFill>
                  <a:srgbClr val="FF0000"/>
                </a:solidFill>
                <a:latin typeface="Meiryo UI" pitchFamily="50" charset="-128"/>
                <a:ea typeface="Meiryo UI" pitchFamily="50" charset="-128"/>
                <a:cs typeface="Meiryo UI" pitchFamily="50" charset="-128"/>
              </a:rPr>
              <a:t>サイズ用紙に片面で印刷）</a:t>
            </a:r>
            <a:endParaRPr lang="en-US" altLang="ja-JP" sz="1300" b="1" u="sng" dirty="0">
              <a:solidFill>
                <a:srgbClr val="FF0000"/>
              </a:solidFill>
              <a:latin typeface="Meiryo UI" pitchFamily="50" charset="-128"/>
              <a:ea typeface="Meiryo UI" pitchFamily="50" charset="-128"/>
              <a:cs typeface="Meiryo UI" pitchFamily="50" charset="-128"/>
            </a:endParaRPr>
          </a:p>
          <a:p>
            <a:pPr algn="ctr"/>
            <a:r>
              <a:rPr lang="ja-JP" altLang="en-US" sz="1300" dirty="0">
                <a:latin typeface="Meiryo UI" pitchFamily="50" charset="-128"/>
                <a:ea typeface="Meiryo UI" pitchFamily="50" charset="-128"/>
                <a:cs typeface="Meiryo UI" pitchFamily="50" charset="-128"/>
              </a:rPr>
              <a:t>にご記入後、郵送してください。</a:t>
            </a:r>
            <a:endParaRPr lang="en-US" altLang="ja-JP" sz="1300" dirty="0">
              <a:latin typeface="Meiryo UI" pitchFamily="50" charset="-128"/>
              <a:ea typeface="Meiryo UI" pitchFamily="50" charset="-128"/>
              <a:cs typeface="Meiryo UI" pitchFamily="50" charset="-128"/>
            </a:endParaRPr>
          </a:p>
          <a:p>
            <a:pPr algn="ctr"/>
            <a:endParaRPr lang="ja-JP" altLang="en-US" sz="1300" dirty="0">
              <a:latin typeface="Meiryo UI" pitchFamily="50" charset="-128"/>
              <a:ea typeface="Meiryo UI" pitchFamily="50" charset="-128"/>
              <a:cs typeface="Meiryo UI" pitchFamily="50" charset="-128"/>
            </a:endParaRPr>
          </a:p>
        </p:txBody>
      </p:sp>
      <p:sp>
        <p:nvSpPr>
          <p:cNvPr id="9" name="正方形/長方形 8"/>
          <p:cNvSpPr/>
          <p:nvPr/>
        </p:nvSpPr>
        <p:spPr>
          <a:xfrm>
            <a:off x="716576" y="2089724"/>
            <a:ext cx="872668" cy="1428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r>
              <a:rPr lang="ja-JP" altLang="en-US" sz="2200" dirty="0">
                <a:solidFill>
                  <a:schemeClr val="tx1"/>
                </a:solidFill>
                <a:latin typeface="Meiryo UI" pitchFamily="50" charset="-128"/>
                <a:ea typeface="Meiryo UI" pitchFamily="50" charset="-128"/>
                <a:cs typeface="Meiryo UI" pitchFamily="50" charset="-128"/>
              </a:rPr>
              <a:t>①</a:t>
            </a:r>
            <a:endParaRPr lang="en-US" altLang="ja-JP" sz="22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出店店舗</a:t>
            </a:r>
            <a:endParaRPr lang="en-US" altLang="ja-JP" sz="11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情報</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1966389" y="2089724"/>
            <a:ext cx="872668" cy="1428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r>
              <a:rPr lang="ja-JP" altLang="en-US" sz="2200" dirty="0">
                <a:solidFill>
                  <a:schemeClr val="tx1"/>
                </a:solidFill>
                <a:latin typeface="Meiryo UI" pitchFamily="50" charset="-128"/>
                <a:ea typeface="Meiryo UI" pitchFamily="50" charset="-128"/>
                <a:cs typeface="Meiryo UI" pitchFamily="50" charset="-128"/>
              </a:rPr>
              <a:t>②</a:t>
            </a:r>
            <a:endParaRPr lang="en-US" altLang="ja-JP" sz="22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応募</a:t>
            </a:r>
            <a:endParaRPr lang="en-US" altLang="ja-JP" sz="11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メニュー</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3216202" y="2089724"/>
            <a:ext cx="872668" cy="1428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r>
              <a:rPr lang="ja-JP" altLang="en-US" sz="2200" dirty="0">
                <a:solidFill>
                  <a:schemeClr val="tx1"/>
                </a:solidFill>
                <a:latin typeface="Meiryo UI" pitchFamily="50" charset="-128"/>
                <a:ea typeface="Meiryo UI" pitchFamily="50" charset="-128"/>
                <a:cs typeface="Meiryo UI" pitchFamily="50" charset="-128"/>
              </a:rPr>
              <a:t>③</a:t>
            </a:r>
            <a:endParaRPr lang="en-US" altLang="ja-JP" sz="22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調理工程表</a:t>
            </a:r>
          </a:p>
        </p:txBody>
      </p:sp>
      <p:sp>
        <p:nvSpPr>
          <p:cNvPr id="15" name="テキスト ボックス 14"/>
          <p:cNvSpPr txBox="1"/>
          <p:nvPr/>
        </p:nvSpPr>
        <p:spPr>
          <a:xfrm>
            <a:off x="336392" y="5123137"/>
            <a:ext cx="930158" cy="407163"/>
          </a:xfrm>
          <a:prstGeom prst="rect">
            <a:avLst/>
          </a:prstGeom>
          <a:solidFill>
            <a:schemeClr val="bg1"/>
          </a:solidFill>
        </p:spPr>
        <p:txBody>
          <a:bodyPr wrap="none" lIns="99154" tIns="49577" rIns="99154" bIns="49577" rtlCol="0">
            <a:spAutoFit/>
          </a:bodyPr>
          <a:lstStyle/>
          <a:p>
            <a:r>
              <a:rPr kumimoji="1" lang="ja-JP" altLang="en-US" dirty="0">
                <a:latin typeface="Meiryo UI" pitchFamily="50" charset="-128"/>
                <a:ea typeface="Meiryo UI" pitchFamily="50" charset="-128"/>
                <a:cs typeface="Meiryo UI" pitchFamily="50" charset="-128"/>
              </a:rPr>
              <a:t>送付先</a:t>
            </a:r>
          </a:p>
        </p:txBody>
      </p:sp>
      <p:sp>
        <p:nvSpPr>
          <p:cNvPr id="17" name="正方形/長方形 16"/>
          <p:cNvSpPr/>
          <p:nvPr/>
        </p:nvSpPr>
        <p:spPr>
          <a:xfrm>
            <a:off x="809482" y="5502011"/>
            <a:ext cx="6170098" cy="1122477"/>
          </a:xfrm>
          <a:prstGeom prst="rect">
            <a:avLst/>
          </a:prstGeom>
        </p:spPr>
        <p:txBody>
          <a:bodyPr wrap="square" lIns="99154" tIns="49577" rIns="99154" bIns="49577">
            <a:spAutoFit/>
          </a:bodyPr>
          <a:lstStyle/>
          <a:p>
            <a:r>
              <a:rPr lang="ja-JP" altLang="en-US" sz="1600" dirty="0">
                <a:latin typeface="Meiryo UI" pitchFamily="50" charset="-128"/>
                <a:ea typeface="Meiryo UI" pitchFamily="50" charset="-128"/>
                <a:cs typeface="Meiryo UI" pitchFamily="50" charset="-128"/>
              </a:rPr>
              <a:t>カゴメオムライススタジアム事務局　係</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a:t>
            </a:r>
            <a:r>
              <a:rPr lang="en-US" altLang="ja-JP" sz="1600" dirty="0">
                <a:latin typeface="Meiryo UI" pitchFamily="50" charset="-128"/>
                <a:ea typeface="Meiryo UI" pitchFamily="50" charset="-128"/>
                <a:cs typeface="Meiryo UI" pitchFamily="50" charset="-128"/>
              </a:rPr>
              <a:t>104-8691</a:t>
            </a:r>
            <a:r>
              <a:rPr lang="ja-JP" altLang="en-US" sz="1600" dirty="0">
                <a:latin typeface="Meiryo UI" pitchFamily="50" charset="-128"/>
                <a:ea typeface="Meiryo UI" pitchFamily="50" charset="-128"/>
                <a:cs typeface="Meiryo UI" pitchFamily="50" charset="-128"/>
              </a:rPr>
              <a:t>　日本郵便株式会社　</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晴海郵便局　郵便私書箱</a:t>
            </a:r>
            <a:r>
              <a:rPr lang="en-US" altLang="ja-JP" sz="1600" dirty="0">
                <a:latin typeface="Meiryo UI" pitchFamily="50" charset="-128"/>
                <a:ea typeface="Meiryo UI" pitchFamily="50" charset="-128"/>
                <a:cs typeface="Meiryo UI" pitchFamily="50" charset="-128"/>
              </a:rPr>
              <a:t>201</a:t>
            </a:r>
            <a:r>
              <a:rPr lang="ja-JP" altLang="en-US" sz="1600" dirty="0">
                <a:latin typeface="Meiryo UI" pitchFamily="50" charset="-128"/>
                <a:ea typeface="Meiryo UI" pitchFamily="50" charset="-128"/>
                <a:cs typeface="Meiryo UI" pitchFamily="50" charset="-128"/>
              </a:rPr>
              <a:t>号　</a:t>
            </a:r>
            <a:endParaRPr lang="en-US" altLang="ja-JP" sz="1600" dirty="0">
              <a:latin typeface="Meiryo UI" pitchFamily="50" charset="-128"/>
              <a:ea typeface="Meiryo UI" pitchFamily="50" charset="-128"/>
              <a:cs typeface="Meiryo UI" pitchFamily="50" charset="-128"/>
            </a:endParaRPr>
          </a:p>
          <a:p>
            <a:r>
              <a:rPr lang="en-US" altLang="ja-JP" sz="1600" dirty="0">
                <a:latin typeface="Meiryo UI" pitchFamily="50" charset="-128"/>
                <a:ea typeface="Meiryo UI" pitchFamily="50" charset="-128"/>
                <a:cs typeface="Meiryo UI" pitchFamily="50" charset="-128"/>
              </a:rPr>
              <a:t>TEL. </a:t>
            </a:r>
            <a:r>
              <a:rPr lang="en-US" altLang="ja-JP" sz="1600" dirty="0" smtClean="0">
                <a:latin typeface="Meiryo UI" pitchFamily="50" charset="-128"/>
                <a:ea typeface="Meiryo UI" pitchFamily="50" charset="-128"/>
                <a:cs typeface="Meiryo UI" pitchFamily="50" charset="-128"/>
              </a:rPr>
              <a:t>03-3543-7181</a:t>
            </a:r>
            <a:endParaRPr lang="en-US" altLang="ja-JP" sz="1500" dirty="0">
              <a:latin typeface="Meiryo UI" pitchFamily="50" charset="-128"/>
              <a:ea typeface="Meiryo UI" pitchFamily="50" charset="-128"/>
              <a:cs typeface="Meiryo UI" pitchFamily="50" charset="-128"/>
            </a:endParaRPr>
          </a:p>
        </p:txBody>
      </p:sp>
      <p:sp>
        <p:nvSpPr>
          <p:cNvPr id="18" name="正方形/長方形 17"/>
          <p:cNvSpPr/>
          <p:nvPr/>
        </p:nvSpPr>
        <p:spPr>
          <a:xfrm>
            <a:off x="200798" y="3980996"/>
            <a:ext cx="6861586" cy="9873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9" name="テキスト ボックス 18"/>
          <p:cNvSpPr txBox="1"/>
          <p:nvPr/>
        </p:nvSpPr>
        <p:spPr>
          <a:xfrm>
            <a:off x="336391" y="3777416"/>
            <a:ext cx="1181736" cy="407163"/>
          </a:xfrm>
          <a:prstGeom prst="rect">
            <a:avLst/>
          </a:prstGeom>
          <a:solidFill>
            <a:schemeClr val="bg1"/>
          </a:solidFill>
        </p:spPr>
        <p:txBody>
          <a:bodyPr wrap="none" lIns="99154" tIns="49577" rIns="99154" bIns="49577" rtlCol="0">
            <a:spAutoFit/>
          </a:bodyPr>
          <a:lstStyle/>
          <a:p>
            <a:r>
              <a:rPr kumimoji="1" lang="ja-JP" altLang="en-US" dirty="0">
                <a:latin typeface="Meiryo UI" pitchFamily="50" charset="-128"/>
                <a:ea typeface="Meiryo UI" pitchFamily="50" charset="-128"/>
                <a:cs typeface="Meiryo UI" pitchFamily="50" charset="-128"/>
              </a:rPr>
              <a:t>応募期限</a:t>
            </a:r>
          </a:p>
        </p:txBody>
      </p:sp>
      <p:sp>
        <p:nvSpPr>
          <p:cNvPr id="20" name="正方形/長方形 19"/>
          <p:cNvSpPr/>
          <p:nvPr/>
        </p:nvSpPr>
        <p:spPr>
          <a:xfrm>
            <a:off x="683841" y="4076658"/>
            <a:ext cx="5904656" cy="931119"/>
          </a:xfrm>
          <a:prstGeom prst="rect">
            <a:avLst/>
          </a:prstGeom>
        </p:spPr>
        <p:txBody>
          <a:bodyPr wrap="square" lIns="99154" tIns="49577" rIns="99154" bIns="49577">
            <a:spAutoFit/>
          </a:bodyPr>
          <a:lstStyle/>
          <a:p>
            <a:r>
              <a:rPr lang="en-US" altLang="ja-JP" sz="2200" dirty="0">
                <a:latin typeface="Meiryo UI" pitchFamily="50" charset="-128"/>
                <a:ea typeface="Meiryo UI" pitchFamily="50" charset="-128"/>
                <a:cs typeface="Meiryo UI" pitchFamily="50" charset="-128"/>
              </a:rPr>
              <a:t>2019</a:t>
            </a:r>
            <a:r>
              <a:rPr lang="ja-JP" altLang="en-US" sz="2200" dirty="0">
                <a:latin typeface="Meiryo UI" pitchFamily="50" charset="-128"/>
                <a:ea typeface="Meiryo UI" pitchFamily="50" charset="-128"/>
                <a:cs typeface="Meiryo UI" pitchFamily="50" charset="-128"/>
              </a:rPr>
              <a:t>年</a:t>
            </a:r>
            <a:r>
              <a:rPr lang="en-US" altLang="ja-JP" sz="2200" dirty="0">
                <a:latin typeface="Meiryo UI" pitchFamily="50" charset="-128"/>
                <a:ea typeface="Meiryo UI" pitchFamily="50" charset="-128"/>
                <a:cs typeface="Meiryo UI" pitchFamily="50" charset="-128"/>
              </a:rPr>
              <a:t>1</a:t>
            </a:r>
            <a:r>
              <a:rPr lang="ja-JP" altLang="en-US" sz="2200" dirty="0">
                <a:latin typeface="Meiryo UI" pitchFamily="50" charset="-128"/>
                <a:ea typeface="Meiryo UI" pitchFamily="50" charset="-128"/>
                <a:cs typeface="Meiryo UI" pitchFamily="50" charset="-128"/>
              </a:rPr>
              <a:t>月</a:t>
            </a:r>
            <a:r>
              <a:rPr lang="en-US" altLang="ja-JP" sz="2200" dirty="0">
                <a:latin typeface="Meiryo UI" pitchFamily="50" charset="-128"/>
                <a:ea typeface="Meiryo UI" pitchFamily="50" charset="-128"/>
                <a:cs typeface="Meiryo UI" pitchFamily="50" charset="-128"/>
              </a:rPr>
              <a:t>16</a:t>
            </a:r>
            <a:r>
              <a:rPr lang="ja-JP" altLang="en-US" sz="2200" dirty="0">
                <a:latin typeface="Meiryo UI" pitchFamily="50" charset="-128"/>
                <a:ea typeface="Meiryo UI" pitchFamily="50" charset="-128"/>
                <a:cs typeface="Meiryo UI" pitchFamily="50" charset="-128"/>
              </a:rPr>
              <a:t>日（水）必着　</a:t>
            </a:r>
            <a:r>
              <a:rPr lang="en-US" altLang="ja-JP" sz="2200" dirty="0">
                <a:latin typeface="Meiryo UI" pitchFamily="50" charset="-128"/>
                <a:ea typeface="Meiryo UI" pitchFamily="50" charset="-128"/>
                <a:cs typeface="Meiryo UI" pitchFamily="50" charset="-128"/>
              </a:rPr>
              <a:t/>
            </a:r>
            <a:br>
              <a:rPr lang="en-US" altLang="ja-JP" sz="2200" dirty="0">
                <a:latin typeface="Meiryo UI" pitchFamily="50" charset="-128"/>
                <a:ea typeface="Meiryo UI" pitchFamily="50" charset="-128"/>
                <a:cs typeface="Meiryo UI" pitchFamily="50" charset="-128"/>
              </a:rPr>
            </a:br>
            <a:endParaRPr lang="en-US" altLang="ja-JP" sz="800" dirty="0">
              <a:latin typeface="Meiryo UI" pitchFamily="50" charset="-128"/>
              <a:ea typeface="Meiryo UI" pitchFamily="50" charset="-128"/>
              <a:cs typeface="Meiryo UI" pitchFamily="50" charset="-128"/>
            </a:endParaRPr>
          </a:p>
          <a:p>
            <a:r>
              <a:rPr lang="en-US" altLang="ja-JP" sz="1200" dirty="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消印有効ではございません。〆切直前の送付の場合は着日指定をおすすめします。</a:t>
            </a:r>
            <a:endParaRPr lang="en-US" altLang="ja-JP" sz="1200" dirty="0">
              <a:solidFill>
                <a:srgbClr val="FF0000"/>
              </a:solidFill>
              <a:latin typeface="Meiryo UI" pitchFamily="50" charset="-128"/>
              <a:ea typeface="Meiryo UI" pitchFamily="50" charset="-128"/>
              <a:cs typeface="Meiryo UI" pitchFamily="50" charset="-128"/>
            </a:endParaRPr>
          </a:p>
          <a:p>
            <a:r>
              <a:rPr lang="ja-JP" altLang="en-US" sz="1200" dirty="0">
                <a:solidFill>
                  <a:srgbClr val="FF0000"/>
                </a:solidFill>
                <a:latin typeface="Meiryo UI" pitchFamily="50" charset="-128"/>
                <a:ea typeface="Meiryo UI" pitchFamily="50" charset="-128"/>
                <a:cs typeface="Meiryo UI" pitchFamily="50" charset="-128"/>
              </a:rPr>
              <a:t>　 </a:t>
            </a:r>
            <a:r>
              <a:rPr lang="en-US" altLang="ja-JP" sz="1200" dirty="0">
                <a:solidFill>
                  <a:srgbClr val="FF0000"/>
                </a:solidFill>
                <a:latin typeface="Meiryo UI" pitchFamily="50" charset="-128"/>
                <a:ea typeface="Meiryo UI" pitchFamily="50" charset="-128"/>
                <a:cs typeface="Meiryo UI" pitchFamily="50" charset="-128"/>
              </a:rPr>
              <a:t>1</a:t>
            </a:r>
            <a:r>
              <a:rPr lang="ja-JP" altLang="en-US" sz="1200" dirty="0">
                <a:solidFill>
                  <a:srgbClr val="FF0000"/>
                </a:solidFill>
                <a:latin typeface="Meiryo UI" pitchFamily="50" charset="-128"/>
                <a:ea typeface="Meiryo UI" pitchFamily="50" charset="-128"/>
                <a:cs typeface="Meiryo UI" pitchFamily="50" charset="-128"/>
              </a:rPr>
              <a:t>月</a:t>
            </a:r>
            <a:r>
              <a:rPr lang="en-US" altLang="ja-JP" sz="1200" dirty="0" smtClean="0">
                <a:solidFill>
                  <a:srgbClr val="FF0000"/>
                </a:solidFill>
                <a:latin typeface="Meiryo UI" pitchFamily="50" charset="-128"/>
                <a:ea typeface="Meiryo UI" pitchFamily="50" charset="-128"/>
                <a:cs typeface="Meiryo UI" pitchFamily="50" charset="-128"/>
              </a:rPr>
              <a:t>17</a:t>
            </a:r>
            <a:r>
              <a:rPr lang="ja-JP" altLang="en-US" sz="1200" dirty="0" smtClean="0">
                <a:solidFill>
                  <a:srgbClr val="FF0000"/>
                </a:solidFill>
                <a:latin typeface="Meiryo UI" pitchFamily="50" charset="-128"/>
                <a:ea typeface="Meiryo UI" pitchFamily="50" charset="-128"/>
                <a:cs typeface="Meiryo UI" pitchFamily="50" charset="-128"/>
              </a:rPr>
              <a:t>日</a:t>
            </a:r>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木</a:t>
            </a:r>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以降</a:t>
            </a:r>
            <a:r>
              <a:rPr lang="ja-JP" altLang="en-US" sz="1200" dirty="0">
                <a:solidFill>
                  <a:srgbClr val="FF0000"/>
                </a:solidFill>
                <a:latin typeface="Meiryo UI" pitchFamily="50" charset="-128"/>
                <a:ea typeface="Meiryo UI" pitchFamily="50" charset="-128"/>
                <a:cs typeface="Meiryo UI" pitchFamily="50" charset="-128"/>
              </a:rPr>
              <a:t>に到着のものは無効となります。余裕をもってご応募ください。</a:t>
            </a:r>
            <a:endParaRPr lang="ja-JP" altLang="en-US" sz="2800" dirty="0">
              <a:solidFill>
                <a:srgbClr val="FF0000"/>
              </a:solidFill>
              <a:latin typeface="Meiryo UI" pitchFamily="50" charset="-128"/>
              <a:ea typeface="Meiryo UI" pitchFamily="50" charset="-128"/>
              <a:cs typeface="Meiryo UI" pitchFamily="50" charset="-128"/>
            </a:endParaRPr>
          </a:p>
        </p:txBody>
      </p:sp>
      <p:sp>
        <p:nvSpPr>
          <p:cNvPr id="21" name="正方形/長方形 20"/>
          <p:cNvSpPr/>
          <p:nvPr/>
        </p:nvSpPr>
        <p:spPr>
          <a:xfrm>
            <a:off x="200798" y="1771619"/>
            <a:ext cx="6861586" cy="183370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2" name="テキスト ボックス 21"/>
          <p:cNvSpPr txBox="1"/>
          <p:nvPr/>
        </p:nvSpPr>
        <p:spPr>
          <a:xfrm>
            <a:off x="336391" y="1596039"/>
            <a:ext cx="3016721" cy="392510"/>
          </a:xfrm>
          <a:prstGeom prst="rect">
            <a:avLst/>
          </a:prstGeom>
          <a:solidFill>
            <a:schemeClr val="bg1"/>
          </a:solidFill>
        </p:spPr>
        <p:txBody>
          <a:bodyPr wrap="none" lIns="99154" tIns="49577" rIns="99154" bIns="49577" rtlCol="0">
            <a:spAutoFit/>
          </a:bodyPr>
          <a:lstStyle/>
          <a:p>
            <a:r>
              <a:rPr kumimoji="1" lang="ja-JP" altLang="en-US" dirty="0">
                <a:latin typeface="Meiryo UI" pitchFamily="50" charset="-128"/>
                <a:ea typeface="Meiryo UI" pitchFamily="50" charset="-128"/>
                <a:cs typeface="Meiryo UI" pitchFamily="50" charset="-128"/>
              </a:rPr>
              <a:t>エントリーシート一式（</a:t>
            </a:r>
            <a:r>
              <a:rPr kumimoji="1" lang="en-US" altLang="ja-JP" dirty="0">
                <a:latin typeface="Meiryo UI" pitchFamily="50" charset="-128"/>
                <a:ea typeface="Meiryo UI" pitchFamily="50" charset="-128"/>
                <a:cs typeface="Meiryo UI" pitchFamily="50" charset="-128"/>
              </a:rPr>
              <a:t>5</a:t>
            </a:r>
            <a:r>
              <a:rPr kumimoji="1" lang="ja-JP" altLang="en-US" dirty="0">
                <a:latin typeface="Meiryo UI" pitchFamily="50" charset="-128"/>
                <a:ea typeface="Meiryo UI" pitchFamily="50" charset="-128"/>
                <a:cs typeface="Meiryo UI" pitchFamily="50" charset="-128"/>
              </a:rPr>
              <a:t>点）</a:t>
            </a:r>
          </a:p>
        </p:txBody>
      </p:sp>
      <p:sp>
        <p:nvSpPr>
          <p:cNvPr id="26" name="正方形/長方形 25"/>
          <p:cNvSpPr/>
          <p:nvPr/>
        </p:nvSpPr>
        <p:spPr>
          <a:xfrm>
            <a:off x="4466015" y="2089724"/>
            <a:ext cx="872668" cy="1428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r>
              <a:rPr lang="ja-JP" altLang="en-US" sz="2200" dirty="0">
                <a:solidFill>
                  <a:schemeClr val="tx1"/>
                </a:solidFill>
                <a:latin typeface="Meiryo UI" pitchFamily="50" charset="-128"/>
                <a:ea typeface="Meiryo UI" pitchFamily="50" charset="-128"/>
                <a:cs typeface="Meiryo UI" pitchFamily="50" charset="-128"/>
              </a:rPr>
              <a:t>④</a:t>
            </a:r>
            <a:endParaRPr lang="en-US" altLang="ja-JP" sz="2200" dirty="0">
              <a:solidFill>
                <a:schemeClr val="tx1"/>
              </a:solidFill>
              <a:latin typeface="Meiryo UI" pitchFamily="50" charset="-128"/>
              <a:ea typeface="Meiryo UI" pitchFamily="50" charset="-128"/>
              <a:cs typeface="Meiryo UI" pitchFamily="50" charset="-128"/>
            </a:endParaRPr>
          </a:p>
          <a:p>
            <a:pPr algn="ctr"/>
            <a:r>
              <a:rPr lang="ja-JP" altLang="en-US" sz="1100" dirty="0" smtClean="0">
                <a:solidFill>
                  <a:schemeClr val="tx1"/>
                </a:solidFill>
                <a:latin typeface="Meiryo UI" pitchFamily="50" charset="-128"/>
                <a:ea typeface="Meiryo UI" pitchFamily="50" charset="-128"/>
                <a:cs typeface="Meiryo UI" pitchFamily="50" charset="-128"/>
              </a:rPr>
              <a:t>写真シート</a:t>
            </a:r>
            <a:r>
              <a:rPr lang="en-US" altLang="ja-JP" sz="1100" dirty="0">
                <a:solidFill>
                  <a:schemeClr val="tx1"/>
                </a:solidFill>
                <a:latin typeface="Meiryo UI" pitchFamily="50" charset="-128"/>
                <a:ea typeface="Meiryo UI" pitchFamily="50" charset="-128"/>
                <a:cs typeface="Meiryo UI" pitchFamily="50" charset="-128"/>
              </a:rPr>
              <a:t>A</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200798" y="6905389"/>
            <a:ext cx="6861586" cy="11592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7" name="テキスト ボックス 26"/>
          <p:cNvSpPr txBox="1"/>
          <p:nvPr/>
        </p:nvSpPr>
        <p:spPr>
          <a:xfrm>
            <a:off x="336391" y="6756059"/>
            <a:ext cx="1181516" cy="404424"/>
          </a:xfrm>
          <a:prstGeom prst="rect">
            <a:avLst/>
          </a:prstGeom>
          <a:solidFill>
            <a:schemeClr val="bg1"/>
          </a:solidFill>
        </p:spPr>
        <p:txBody>
          <a:bodyPr wrap="none" lIns="99154" tIns="49577" rIns="99154" bIns="49577" rtlCol="0">
            <a:spAutoFit/>
          </a:bodyPr>
          <a:lstStyle/>
          <a:p>
            <a:r>
              <a:rPr kumimoji="1" lang="ja-JP" altLang="en-US" dirty="0">
                <a:latin typeface="Meiryo UI" pitchFamily="50" charset="-128"/>
                <a:ea typeface="Meiryo UI" pitchFamily="50" charset="-128"/>
                <a:cs typeface="Meiryo UI" pitchFamily="50" charset="-128"/>
              </a:rPr>
              <a:t>注意事項</a:t>
            </a:r>
          </a:p>
        </p:txBody>
      </p:sp>
      <p:sp>
        <p:nvSpPr>
          <p:cNvPr id="24" name="テキスト ボックス 23"/>
          <p:cNvSpPr txBox="1"/>
          <p:nvPr/>
        </p:nvSpPr>
        <p:spPr>
          <a:xfrm>
            <a:off x="16609" y="0"/>
            <a:ext cx="3049233"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エントリーシート送付の確認</a:t>
            </a:r>
            <a:endParaRPr kumimoji="1" lang="ja-JP" altLang="en-US" dirty="0">
              <a:latin typeface="Meiryo UI" pitchFamily="50" charset="-128"/>
              <a:ea typeface="Meiryo UI" pitchFamily="50" charset="-128"/>
              <a:cs typeface="Meiryo UI" pitchFamily="50" charset="-128"/>
            </a:endParaRPr>
          </a:p>
        </p:txBody>
      </p:sp>
      <p:sp>
        <p:nvSpPr>
          <p:cNvPr id="28" name="正方形/長方形 27"/>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9" name="テキスト ボックス 28"/>
          <p:cNvSpPr txBox="1"/>
          <p:nvPr/>
        </p:nvSpPr>
        <p:spPr>
          <a:xfrm>
            <a:off x="2455405" y="9742318"/>
            <a:ext cx="2359940" cy="338554"/>
          </a:xfrm>
          <a:prstGeom prst="rect">
            <a:avLst/>
          </a:prstGeom>
          <a:noFill/>
        </p:spPr>
        <p:txBody>
          <a:bodyPr wrap="none" rtlCol="0">
            <a:spAutoFit/>
          </a:bodyPr>
          <a:lstStyle/>
          <a:p>
            <a:pPr algn="ctr"/>
            <a:r>
              <a:rPr lang="ja-JP" altLang="en-US" sz="1600" dirty="0">
                <a:latin typeface="Meiryo UI" pitchFamily="50" charset="-128"/>
                <a:ea typeface="Meiryo UI" pitchFamily="50" charset="-128"/>
                <a:cs typeface="Meiryo UI" pitchFamily="50" charset="-128"/>
              </a:rPr>
              <a:t>ご応募お待ちしております。</a:t>
            </a:r>
            <a:endParaRPr kumimoji="1" lang="ja-JP" altLang="en-US" sz="16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336391" y="7167073"/>
            <a:ext cx="6572332" cy="769441"/>
          </a:xfrm>
          <a:prstGeom prst="rect">
            <a:avLst/>
          </a:prstGeom>
          <a:noFill/>
        </p:spPr>
        <p:txBody>
          <a:bodyPr wrap="square" rtlCol="0">
            <a:spAutoFit/>
          </a:bodyPr>
          <a:lstStyle/>
          <a:p>
            <a:r>
              <a:rPr kumimoji="1" lang="en-US" altLang="ja-JP" sz="1100" dirty="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日本郵便株式会社のサービス（郵送）のみでの受付となります。折り曲げ厳禁</a:t>
            </a:r>
            <a:endParaRPr lang="en-US" altLang="ja-JP" sz="1100" dirty="0">
              <a:solidFill>
                <a:srgbClr val="FF0000"/>
              </a:solidFill>
              <a:latin typeface="Meiryo UI" pitchFamily="50" charset="-128"/>
              <a:ea typeface="Meiryo UI" pitchFamily="50" charset="-128"/>
              <a:cs typeface="Meiryo UI" pitchFamily="50" charset="-128"/>
            </a:endParaRPr>
          </a:p>
          <a:p>
            <a:r>
              <a:rPr lang="ja-JP" altLang="en-US" sz="1100" dirty="0">
                <a:solidFill>
                  <a:srgbClr val="FF0000"/>
                </a:solidFill>
                <a:latin typeface="Meiryo UI" pitchFamily="50" charset="-128"/>
                <a:ea typeface="Meiryo UI" pitchFamily="50" charset="-128"/>
                <a:cs typeface="Meiryo UI" pitchFamily="50" charset="-128"/>
              </a:rPr>
              <a:t>　 </a:t>
            </a:r>
            <a:r>
              <a:rPr lang="en-US" altLang="ja-JP" sz="1100" dirty="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定形外郵便、ゆうパック、レターパック等</a:t>
            </a:r>
            <a:r>
              <a:rPr lang="en-US" altLang="ja-JP" sz="1100" dirty="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　</a:t>
            </a:r>
            <a:endParaRPr lang="en-US" altLang="ja-JP" sz="1100" dirty="0">
              <a:solidFill>
                <a:srgbClr val="FF0000"/>
              </a:solidFill>
              <a:latin typeface="Meiryo UI" pitchFamily="50" charset="-128"/>
              <a:ea typeface="Meiryo UI" pitchFamily="50" charset="-128"/>
              <a:cs typeface="Meiryo UI" pitchFamily="50" charset="-128"/>
            </a:endParaRPr>
          </a:p>
          <a:p>
            <a:r>
              <a:rPr lang="ja-JP" altLang="en-US" sz="1100" dirty="0">
                <a:solidFill>
                  <a:srgbClr val="FF0000"/>
                </a:solidFill>
                <a:latin typeface="Meiryo UI" pitchFamily="50" charset="-128"/>
                <a:ea typeface="Meiryo UI" pitchFamily="50" charset="-128"/>
                <a:cs typeface="Meiryo UI" pitchFamily="50" charset="-128"/>
              </a:rPr>
              <a:t>　配達記録がわかるサービスのご利用をおすすめします。（交付記録郵便など）</a:t>
            </a:r>
            <a:endParaRPr lang="en-US" altLang="ja-JP" sz="1100" dirty="0">
              <a:solidFill>
                <a:srgbClr val="FF0000"/>
              </a:solidFill>
              <a:latin typeface="Meiryo UI" pitchFamily="50" charset="-128"/>
              <a:ea typeface="Meiryo UI" pitchFamily="50" charset="-128"/>
              <a:cs typeface="Meiryo UI" pitchFamily="50" charset="-128"/>
            </a:endParaRPr>
          </a:p>
          <a:p>
            <a:r>
              <a:rPr lang="en-US" altLang="ja-JP" sz="1100" dirty="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ヤマト運輸・佐川急便などの他社宅配便サービスは受け取れません。</a:t>
            </a:r>
            <a:endParaRPr kumimoji="1" lang="ja-JP" altLang="en-US" sz="1100" dirty="0">
              <a:solidFill>
                <a:srgbClr val="FF0000"/>
              </a:solidFill>
              <a:latin typeface="Meiryo UI" pitchFamily="50" charset="-128"/>
              <a:ea typeface="Meiryo UI" pitchFamily="50" charset="-128"/>
              <a:cs typeface="Meiryo UI" pitchFamily="50" charset="-128"/>
            </a:endParaRPr>
          </a:p>
        </p:txBody>
      </p:sp>
      <p:sp>
        <p:nvSpPr>
          <p:cNvPr id="30" name="正方形/長方形 29"/>
          <p:cNvSpPr/>
          <p:nvPr/>
        </p:nvSpPr>
        <p:spPr>
          <a:xfrm>
            <a:off x="200798" y="8312558"/>
            <a:ext cx="6861586" cy="14082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1" name="テキスト ボックス 30"/>
          <p:cNvSpPr txBox="1"/>
          <p:nvPr/>
        </p:nvSpPr>
        <p:spPr>
          <a:xfrm>
            <a:off x="336391" y="8163228"/>
            <a:ext cx="1498677" cy="392510"/>
          </a:xfrm>
          <a:prstGeom prst="rect">
            <a:avLst/>
          </a:prstGeom>
          <a:solidFill>
            <a:schemeClr val="bg1"/>
          </a:solidFill>
        </p:spPr>
        <p:txBody>
          <a:bodyPr wrap="none" lIns="99154" tIns="49577" rIns="99154" bIns="49577" rtlCol="0">
            <a:spAutoFit/>
          </a:bodyPr>
          <a:lstStyle/>
          <a:p>
            <a:r>
              <a:rPr kumimoji="1" lang="ja-JP" altLang="en-US" dirty="0">
                <a:latin typeface="Meiryo UI" pitchFamily="50" charset="-128"/>
                <a:ea typeface="Meiryo UI" pitchFamily="50" charset="-128"/>
                <a:cs typeface="Meiryo UI" pitchFamily="50" charset="-128"/>
              </a:rPr>
              <a:t>お問い合わせ</a:t>
            </a:r>
          </a:p>
        </p:txBody>
      </p:sp>
      <p:sp>
        <p:nvSpPr>
          <p:cNvPr id="32" name="正方形/長方形 31"/>
          <p:cNvSpPr/>
          <p:nvPr/>
        </p:nvSpPr>
        <p:spPr>
          <a:xfrm>
            <a:off x="809482" y="8528441"/>
            <a:ext cx="6170098" cy="1023452"/>
          </a:xfrm>
          <a:prstGeom prst="rect">
            <a:avLst/>
          </a:prstGeom>
        </p:spPr>
        <p:txBody>
          <a:bodyPr wrap="square" lIns="99154" tIns="49577" rIns="99154" bIns="49577">
            <a:spAutoFit/>
          </a:bodyPr>
          <a:lstStyle/>
          <a:p>
            <a:r>
              <a:rPr lang="ja-JP" altLang="en-US" sz="1600" dirty="0">
                <a:latin typeface="Meiryo UI" pitchFamily="50" charset="-128"/>
                <a:ea typeface="Meiryo UI" pitchFamily="50" charset="-128"/>
                <a:cs typeface="Meiryo UI" pitchFamily="50" charset="-128"/>
              </a:rPr>
              <a:t>カゴメオムライススタジアム事務局</a:t>
            </a:r>
            <a:endParaRPr lang="en-US" altLang="ja-JP" sz="1600" dirty="0">
              <a:latin typeface="Meiryo UI" pitchFamily="50" charset="-128"/>
              <a:ea typeface="Meiryo UI" pitchFamily="50" charset="-128"/>
              <a:cs typeface="Meiryo UI" pitchFamily="50" charset="-128"/>
            </a:endParaRPr>
          </a:p>
          <a:p>
            <a:r>
              <a:rPr lang="en-US" altLang="ja-JP" sz="1600" dirty="0">
                <a:latin typeface="Meiryo UI" pitchFamily="50" charset="-128"/>
                <a:ea typeface="Meiryo UI" pitchFamily="50" charset="-128"/>
                <a:cs typeface="Meiryo UI" pitchFamily="50" charset="-128"/>
              </a:rPr>
              <a:t>TEL</a:t>
            </a:r>
            <a:r>
              <a:rPr lang="ja-JP" altLang="en-US" sz="1600" dirty="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03-3543-7181</a:t>
            </a:r>
          </a:p>
          <a:p>
            <a:r>
              <a:rPr lang="ja-JP" altLang="en-US" sz="1600" dirty="0" smtClean="0">
                <a:latin typeface="Meiryo UI" pitchFamily="50" charset="-128"/>
                <a:ea typeface="Meiryo UI" pitchFamily="50" charset="-128"/>
                <a:cs typeface="Meiryo UI" pitchFamily="50" charset="-128"/>
              </a:rPr>
              <a:t>土日</a:t>
            </a:r>
            <a:r>
              <a:rPr lang="ja-JP" altLang="en-US" sz="1600" dirty="0">
                <a:latin typeface="Meiryo UI" pitchFamily="50" charset="-128"/>
                <a:ea typeface="Meiryo UI" pitchFamily="50" charset="-128"/>
                <a:cs typeface="Meiryo UI" pitchFamily="50" charset="-128"/>
              </a:rPr>
              <a:t>祝日・年末年始除く</a:t>
            </a:r>
            <a:r>
              <a:rPr lang="en-US" altLang="ja-JP" sz="1600" dirty="0">
                <a:latin typeface="Meiryo UI" pitchFamily="50" charset="-128"/>
                <a:ea typeface="Meiryo UI" pitchFamily="50" charset="-128"/>
                <a:cs typeface="Meiryo UI" pitchFamily="50" charset="-128"/>
              </a:rPr>
              <a:t>10</a:t>
            </a:r>
            <a:r>
              <a:rPr lang="ja-JP" altLang="en-US" sz="1600" dirty="0">
                <a:latin typeface="Meiryo UI" pitchFamily="50" charset="-128"/>
                <a:ea typeface="Meiryo UI" pitchFamily="50" charset="-128"/>
                <a:cs typeface="Meiryo UI" pitchFamily="50" charset="-128"/>
              </a:rPr>
              <a:t>：</a:t>
            </a:r>
            <a:r>
              <a:rPr lang="en-US" altLang="ja-JP" sz="1600" dirty="0">
                <a:latin typeface="Meiryo UI" pitchFamily="50" charset="-128"/>
                <a:ea typeface="Meiryo UI" pitchFamily="50" charset="-128"/>
                <a:cs typeface="Meiryo UI" pitchFamily="50" charset="-128"/>
              </a:rPr>
              <a:t>00</a:t>
            </a:r>
            <a:r>
              <a:rPr lang="ja-JP" altLang="en-US" sz="1600" dirty="0">
                <a:latin typeface="Meiryo UI" pitchFamily="50" charset="-128"/>
                <a:ea typeface="Meiryo UI" pitchFamily="50" charset="-128"/>
                <a:cs typeface="Meiryo UI" pitchFamily="50" charset="-128"/>
              </a:rPr>
              <a:t>～</a:t>
            </a:r>
            <a:r>
              <a:rPr lang="en-US" altLang="ja-JP" sz="1600" dirty="0">
                <a:latin typeface="Meiryo UI" pitchFamily="50" charset="-128"/>
                <a:ea typeface="Meiryo UI" pitchFamily="50" charset="-128"/>
                <a:cs typeface="Meiryo UI" pitchFamily="50" charset="-128"/>
              </a:rPr>
              <a:t>17</a:t>
            </a:r>
            <a:r>
              <a:rPr lang="ja-JP" altLang="en-US" sz="1600" dirty="0">
                <a:latin typeface="Meiryo UI" pitchFamily="50" charset="-128"/>
                <a:ea typeface="Meiryo UI" pitchFamily="50" charset="-128"/>
                <a:cs typeface="Meiryo UI" pitchFamily="50" charset="-128"/>
              </a:rPr>
              <a:t>：</a:t>
            </a:r>
            <a:r>
              <a:rPr lang="en-US" altLang="ja-JP" sz="1600" dirty="0">
                <a:latin typeface="Meiryo UI" pitchFamily="50" charset="-128"/>
                <a:ea typeface="Meiryo UI" pitchFamily="50" charset="-128"/>
                <a:cs typeface="Meiryo UI" pitchFamily="50" charset="-128"/>
              </a:rPr>
              <a:t>00</a:t>
            </a:r>
          </a:p>
          <a:p>
            <a:r>
              <a:rPr lang="ja-JP" altLang="en-US" sz="1200" dirty="0">
                <a:latin typeface="Meiryo UI" pitchFamily="50" charset="-128"/>
                <a:ea typeface="Meiryo UI" pitchFamily="50" charset="-128"/>
                <a:cs typeface="Meiryo UI" pitchFamily="50" charset="-128"/>
              </a:rPr>
              <a:t>（年末年始休業日</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12</a:t>
            </a:r>
            <a:r>
              <a:rPr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24</a:t>
            </a:r>
            <a:r>
              <a:rPr lang="ja-JP" altLang="en-US" sz="1200" dirty="0" smtClean="0">
                <a:latin typeface="Meiryo UI" pitchFamily="50" charset="-128"/>
                <a:ea typeface="Meiryo UI" pitchFamily="50" charset="-128"/>
                <a:cs typeface="Meiryo UI" pitchFamily="50" charset="-128"/>
              </a:rPr>
              <a:t>日</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2019</a:t>
            </a:r>
            <a:r>
              <a:rPr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1</a:t>
            </a:r>
            <a:r>
              <a:rPr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7</a:t>
            </a:r>
            <a:r>
              <a:rPr lang="ja-JP" altLang="en-US" sz="1200" dirty="0" smtClean="0">
                <a:latin typeface="Meiryo UI" pitchFamily="50" charset="-128"/>
                <a:ea typeface="Meiryo UI" pitchFamily="50" charset="-128"/>
                <a:cs typeface="Meiryo UI" pitchFamily="50" charset="-128"/>
              </a:rPr>
              <a:t>日</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5" name="正方形/長方形 34"/>
          <p:cNvSpPr/>
          <p:nvPr/>
        </p:nvSpPr>
        <p:spPr>
          <a:xfrm>
            <a:off x="5715829" y="2089724"/>
            <a:ext cx="872668" cy="1428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r>
              <a:rPr lang="ja-JP" altLang="en-US" sz="2200" dirty="0">
                <a:solidFill>
                  <a:schemeClr val="tx1"/>
                </a:solidFill>
                <a:latin typeface="Meiryo UI" pitchFamily="50" charset="-128"/>
                <a:ea typeface="Meiryo UI" pitchFamily="50" charset="-128"/>
                <a:cs typeface="Meiryo UI" pitchFamily="50" charset="-128"/>
              </a:rPr>
              <a:t>⑤</a:t>
            </a:r>
            <a:endParaRPr lang="en-US" altLang="ja-JP" sz="2200" dirty="0">
              <a:solidFill>
                <a:schemeClr val="tx1"/>
              </a:solidFill>
              <a:latin typeface="Meiryo UI" pitchFamily="50" charset="-128"/>
              <a:ea typeface="Meiryo UI" pitchFamily="50" charset="-128"/>
              <a:cs typeface="Meiryo UI" pitchFamily="50" charset="-128"/>
            </a:endParaRPr>
          </a:p>
          <a:p>
            <a:pPr algn="ctr"/>
            <a:r>
              <a:rPr lang="ja-JP" altLang="en-US" sz="1100" dirty="0" smtClean="0">
                <a:solidFill>
                  <a:schemeClr val="tx1"/>
                </a:solidFill>
                <a:latin typeface="Meiryo UI" pitchFamily="50" charset="-128"/>
                <a:ea typeface="Meiryo UI" pitchFamily="50" charset="-128"/>
                <a:cs typeface="Meiryo UI" pitchFamily="50" charset="-128"/>
              </a:rPr>
              <a:t>写真シート</a:t>
            </a:r>
            <a:r>
              <a:rPr lang="en-US" altLang="ja-JP" sz="1100" dirty="0">
                <a:solidFill>
                  <a:schemeClr val="tx1"/>
                </a:solidFill>
                <a:latin typeface="Meiryo UI" pitchFamily="50" charset="-128"/>
                <a:ea typeface="Meiryo UI" pitchFamily="50" charset="-128"/>
                <a:cs typeface="Meiryo UI" pitchFamily="50" charset="-128"/>
              </a:rPr>
              <a:t>B</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6984901" y="9706255"/>
            <a:ext cx="323676" cy="392510"/>
          </a:xfrm>
          <a:prstGeom prst="rect">
            <a:avLst/>
          </a:prstGeom>
          <a:noFill/>
        </p:spPr>
        <p:txBody>
          <a:bodyPr wrap="none" lIns="99154" tIns="49577" rIns="99154" bIns="49577" rtlCol="0">
            <a:spAutoFit/>
          </a:bodyPr>
          <a:lstStyle/>
          <a:p>
            <a:r>
              <a:rPr lang="en-US" altLang="ja-JP" dirty="0"/>
              <a:t>1</a:t>
            </a:r>
            <a:endParaRPr lang="ja-JP" altLang="en-US" dirty="0"/>
          </a:p>
        </p:txBody>
      </p:sp>
    </p:spTree>
    <p:extLst>
      <p:ext uri="{BB962C8B-B14F-4D97-AF65-F5344CB8AC3E}">
        <p14:creationId xmlns="" xmlns:p14="http://schemas.microsoft.com/office/powerpoint/2010/main" val="258258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p:cNvSpPr/>
          <p:nvPr/>
        </p:nvSpPr>
        <p:spPr>
          <a:xfrm>
            <a:off x="3628428" y="2367483"/>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69" name="正方形/長方形 68"/>
          <p:cNvSpPr/>
          <p:nvPr/>
        </p:nvSpPr>
        <p:spPr>
          <a:xfrm>
            <a:off x="367327" y="2367483"/>
            <a:ext cx="3268048" cy="3848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4" name="テキスト ボックス 3"/>
          <p:cNvSpPr txBox="1"/>
          <p:nvPr/>
        </p:nvSpPr>
        <p:spPr>
          <a:xfrm>
            <a:off x="0" y="0"/>
            <a:ext cx="3597008" cy="392510"/>
          </a:xfrm>
          <a:prstGeom prst="rect">
            <a:avLst/>
          </a:prstGeom>
          <a:noFill/>
        </p:spPr>
        <p:txBody>
          <a:bodyPr wrap="none" lIns="99154" tIns="49577" rIns="99154" bIns="49577" rtlCol="0">
            <a:spAutoFit/>
          </a:bodyPr>
          <a:lstStyle/>
          <a:p>
            <a:r>
              <a:rPr lang="ja-JP" altLang="en-US" dirty="0">
                <a:latin typeface="Meiryo UI" pitchFamily="50" charset="-128"/>
                <a:ea typeface="Meiryo UI" pitchFamily="50" charset="-128"/>
                <a:cs typeface="Meiryo UI" pitchFamily="50" charset="-128"/>
              </a:rPr>
              <a:t>エントリーシート①</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出店店舗情報</a:t>
            </a:r>
            <a:r>
              <a:rPr lang="en-US" altLang="ja-JP" dirty="0">
                <a:latin typeface="Meiryo UI" pitchFamily="50" charset="-128"/>
                <a:ea typeface="Meiryo UI" pitchFamily="50" charset="-128"/>
                <a:cs typeface="Meiryo UI" pitchFamily="50" charset="-128"/>
              </a:rPr>
              <a:t>】</a:t>
            </a:r>
            <a:endParaRPr kumimoji="1" lang="ja-JP" altLang="en-US"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4284241" y="170987"/>
            <a:ext cx="974297" cy="260813"/>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事務局記入欄</a:t>
            </a:r>
          </a:p>
        </p:txBody>
      </p:sp>
      <p:sp>
        <p:nvSpPr>
          <p:cNvPr id="12" name="テキスト ボックス 11"/>
          <p:cNvSpPr txBox="1"/>
          <p:nvPr/>
        </p:nvSpPr>
        <p:spPr>
          <a:xfrm>
            <a:off x="218218" y="578175"/>
            <a:ext cx="1739127" cy="284788"/>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◆出店店舗名（屋号）</a:t>
            </a:r>
          </a:p>
        </p:txBody>
      </p:sp>
      <p:sp>
        <p:nvSpPr>
          <p:cNvPr id="13" name="正方形/長方形 12"/>
          <p:cNvSpPr/>
          <p:nvPr/>
        </p:nvSpPr>
        <p:spPr>
          <a:xfrm>
            <a:off x="200037" y="560389"/>
            <a:ext cx="6872264" cy="924295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4" name="正方形/長方形 13"/>
          <p:cNvSpPr/>
          <p:nvPr/>
        </p:nvSpPr>
        <p:spPr>
          <a:xfrm>
            <a:off x="352754" y="816327"/>
            <a:ext cx="4737862" cy="56538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cxnSp>
        <p:nvCxnSpPr>
          <p:cNvPr id="16" name="直線コネクタ 15"/>
          <p:cNvCxnSpPr/>
          <p:nvPr/>
        </p:nvCxnSpPr>
        <p:spPr>
          <a:xfrm>
            <a:off x="352755" y="1008382"/>
            <a:ext cx="4737862"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52754" y="816327"/>
            <a:ext cx="480771" cy="207844"/>
          </a:xfrm>
          <a:prstGeom prst="rect">
            <a:avLst/>
          </a:prstGeom>
          <a:noFill/>
        </p:spPr>
        <p:txBody>
          <a:bodyPr wrap="none" lIns="99154" tIns="49577" rIns="99154" bIns="49577" rtlCol="0">
            <a:spAutoFit/>
          </a:bodyPr>
          <a:lstStyle/>
          <a:p>
            <a:r>
              <a:rPr lang="ja-JP" altLang="en-US" sz="700" dirty="0">
                <a:latin typeface="Meiryo UI" pitchFamily="50" charset="-128"/>
                <a:ea typeface="Meiryo UI" pitchFamily="50" charset="-128"/>
                <a:cs typeface="Meiryo UI" pitchFamily="50" charset="-128"/>
              </a:rPr>
              <a:t>ふりがな</a:t>
            </a:r>
          </a:p>
        </p:txBody>
      </p:sp>
      <p:sp>
        <p:nvSpPr>
          <p:cNvPr id="24" name="テキスト ボックス 23"/>
          <p:cNvSpPr txBox="1"/>
          <p:nvPr/>
        </p:nvSpPr>
        <p:spPr>
          <a:xfrm>
            <a:off x="218218" y="1546163"/>
            <a:ext cx="6072045" cy="284788"/>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◆店舗所在地　　　（エントリーされる店舗の住所が地方大会出場エリア区分の対象となります）</a:t>
            </a:r>
          </a:p>
        </p:txBody>
      </p:sp>
      <p:sp>
        <p:nvSpPr>
          <p:cNvPr id="25" name="正方形/長方形 24"/>
          <p:cNvSpPr/>
          <p:nvPr/>
        </p:nvSpPr>
        <p:spPr>
          <a:xfrm>
            <a:off x="365964" y="1784315"/>
            <a:ext cx="6531306" cy="5831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7" name="テキスト ボックス 26"/>
          <p:cNvSpPr txBox="1"/>
          <p:nvPr/>
        </p:nvSpPr>
        <p:spPr>
          <a:xfrm>
            <a:off x="352754" y="1784315"/>
            <a:ext cx="290013" cy="207844"/>
          </a:xfrm>
          <a:prstGeom prst="rect">
            <a:avLst/>
          </a:prstGeom>
          <a:noFill/>
        </p:spPr>
        <p:txBody>
          <a:bodyPr wrap="none" lIns="99154" tIns="49577" rIns="99154" bIns="49577" rtlCol="0">
            <a:spAutoFit/>
          </a:bodyPr>
          <a:lstStyle/>
          <a:p>
            <a:r>
              <a:rPr lang="ja-JP" altLang="en-US" sz="700" dirty="0">
                <a:latin typeface="Meiryo UI" pitchFamily="50" charset="-128"/>
                <a:ea typeface="Meiryo UI" pitchFamily="50" charset="-128"/>
                <a:cs typeface="Meiryo UI" pitchFamily="50" charset="-128"/>
              </a:rPr>
              <a:t>〒</a:t>
            </a:r>
          </a:p>
        </p:txBody>
      </p:sp>
      <p:sp>
        <p:nvSpPr>
          <p:cNvPr id="28" name="テキスト ボックス 27"/>
          <p:cNvSpPr txBox="1"/>
          <p:nvPr/>
        </p:nvSpPr>
        <p:spPr>
          <a:xfrm>
            <a:off x="1599943" y="2004861"/>
            <a:ext cx="542050" cy="420381"/>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都　道</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府　県</a:t>
            </a:r>
          </a:p>
        </p:txBody>
      </p:sp>
      <p:cxnSp>
        <p:nvCxnSpPr>
          <p:cNvPr id="29" name="直線コネクタ 28"/>
          <p:cNvCxnSpPr/>
          <p:nvPr/>
        </p:nvCxnSpPr>
        <p:spPr>
          <a:xfrm>
            <a:off x="352754" y="1994155"/>
            <a:ext cx="1450812"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18218" y="4310164"/>
            <a:ext cx="4212561" cy="284788"/>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◆ご担当者名（日中連絡が取れる連絡先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ご担当窓口の方）</a:t>
            </a:r>
          </a:p>
        </p:txBody>
      </p:sp>
      <p:sp>
        <p:nvSpPr>
          <p:cNvPr id="35" name="テキスト ボックス 34"/>
          <p:cNvSpPr txBox="1"/>
          <p:nvPr/>
        </p:nvSpPr>
        <p:spPr>
          <a:xfrm>
            <a:off x="424323" y="4630411"/>
            <a:ext cx="931214"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氏名　　　　　：</a:t>
            </a:r>
          </a:p>
        </p:txBody>
      </p:sp>
      <p:sp>
        <p:nvSpPr>
          <p:cNvPr id="36" name="テキスト ボックス 35"/>
          <p:cNvSpPr txBox="1"/>
          <p:nvPr/>
        </p:nvSpPr>
        <p:spPr>
          <a:xfrm>
            <a:off x="3729133" y="4630411"/>
            <a:ext cx="1200518" cy="238622"/>
          </a:xfrm>
          <a:prstGeom prst="rect">
            <a:avLst/>
          </a:prstGeom>
          <a:noFill/>
        </p:spPr>
        <p:txBody>
          <a:bodyPr wrap="none" lIns="99154" tIns="49577" rIns="99154" bIns="49577" rtlCol="0">
            <a:spAutoFit/>
          </a:bodyPr>
          <a:lstStyle/>
          <a:p>
            <a:r>
              <a:rPr lang="ja-JP" altLang="en-US" sz="900" dirty="0" smtClean="0">
                <a:latin typeface="Meiryo UI" pitchFamily="50" charset="-128"/>
                <a:ea typeface="Meiryo UI" pitchFamily="50" charset="-128"/>
                <a:cs typeface="Meiryo UI" pitchFamily="50" charset="-128"/>
              </a:rPr>
              <a:t>肩書・</a:t>
            </a:r>
            <a:r>
              <a:rPr lang="ja-JP" altLang="en-US" sz="900" dirty="0">
                <a:latin typeface="Meiryo UI" pitchFamily="50" charset="-128"/>
                <a:ea typeface="Meiryo UI" pitchFamily="50" charset="-128"/>
                <a:cs typeface="Meiryo UI" pitchFamily="50" charset="-128"/>
              </a:rPr>
              <a:t>部署・役職　：</a:t>
            </a:r>
          </a:p>
        </p:txBody>
      </p:sp>
      <p:sp>
        <p:nvSpPr>
          <p:cNvPr id="37" name="テキスト ボックス 36"/>
          <p:cNvSpPr txBox="1"/>
          <p:nvPr/>
        </p:nvSpPr>
        <p:spPr>
          <a:xfrm>
            <a:off x="395809" y="5016995"/>
            <a:ext cx="959728" cy="244857"/>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メールアドレス：</a:t>
            </a:r>
          </a:p>
        </p:txBody>
      </p:sp>
      <p:sp>
        <p:nvSpPr>
          <p:cNvPr id="42" name="テキスト ボックス 41"/>
          <p:cNvSpPr txBox="1"/>
          <p:nvPr/>
        </p:nvSpPr>
        <p:spPr>
          <a:xfrm>
            <a:off x="418061" y="2407716"/>
            <a:ext cx="596187" cy="269399"/>
          </a:xfrm>
          <a:prstGeom prst="rect">
            <a:avLst/>
          </a:prstGeom>
          <a:noFill/>
        </p:spPr>
        <p:txBody>
          <a:bodyPr wrap="none" lIns="99154" tIns="49577" rIns="99154" bIns="49577" rtlCol="0">
            <a:spAutoFit/>
          </a:bodyPr>
          <a:lstStyle/>
          <a:p>
            <a:r>
              <a:rPr lang="en-US" altLang="ja-JP" sz="1100" dirty="0">
                <a:latin typeface="Meiryo UI" pitchFamily="50" charset="-128"/>
                <a:ea typeface="Meiryo UI" pitchFamily="50" charset="-128"/>
                <a:cs typeface="Meiryo UI" pitchFamily="50" charset="-128"/>
              </a:rPr>
              <a:t>TEL</a:t>
            </a:r>
            <a:r>
              <a:rPr lang="ja-JP" altLang="en-US" sz="1100" dirty="0">
                <a:latin typeface="Meiryo UI" pitchFamily="50" charset="-128"/>
                <a:ea typeface="Meiryo UI" pitchFamily="50" charset="-128"/>
                <a:cs typeface="Meiryo UI" pitchFamily="50" charset="-128"/>
              </a:rPr>
              <a:t>：</a:t>
            </a:r>
          </a:p>
        </p:txBody>
      </p:sp>
      <p:sp>
        <p:nvSpPr>
          <p:cNvPr id="43" name="テキスト ボックス 42"/>
          <p:cNvSpPr txBox="1"/>
          <p:nvPr/>
        </p:nvSpPr>
        <p:spPr>
          <a:xfrm>
            <a:off x="3663726" y="2421525"/>
            <a:ext cx="612217" cy="269399"/>
          </a:xfrm>
          <a:prstGeom prst="rect">
            <a:avLst/>
          </a:prstGeom>
          <a:noFill/>
        </p:spPr>
        <p:txBody>
          <a:bodyPr wrap="none" lIns="99154" tIns="49577" rIns="99154" bIns="49577" rtlCol="0">
            <a:spAutoFit/>
          </a:bodyPr>
          <a:lstStyle/>
          <a:p>
            <a:r>
              <a:rPr lang="en-US" altLang="ja-JP" sz="1100" dirty="0">
                <a:latin typeface="Meiryo UI" pitchFamily="50" charset="-128"/>
                <a:ea typeface="Meiryo UI" pitchFamily="50" charset="-128"/>
                <a:cs typeface="Meiryo UI" pitchFamily="50" charset="-128"/>
              </a:rPr>
              <a:t>FAX</a:t>
            </a:r>
            <a:r>
              <a:rPr lang="ja-JP" altLang="en-US" sz="1100" dirty="0">
                <a:latin typeface="Meiryo UI" pitchFamily="50" charset="-128"/>
                <a:ea typeface="Meiryo UI" pitchFamily="50" charset="-128"/>
                <a:cs typeface="Meiryo UI" pitchFamily="50" charset="-128"/>
              </a:rPr>
              <a:t>：</a:t>
            </a:r>
          </a:p>
        </p:txBody>
      </p:sp>
      <p:sp>
        <p:nvSpPr>
          <p:cNvPr id="44" name="テキスト ボックス 43"/>
          <p:cNvSpPr txBox="1"/>
          <p:nvPr/>
        </p:nvSpPr>
        <p:spPr>
          <a:xfrm>
            <a:off x="3750170" y="3490866"/>
            <a:ext cx="772517"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店舗</a:t>
            </a:r>
            <a:r>
              <a:rPr lang="en-US" altLang="ja-JP" sz="900" dirty="0">
                <a:latin typeface="Meiryo UI" pitchFamily="50" charset="-128"/>
                <a:ea typeface="Meiryo UI" pitchFamily="50" charset="-128"/>
                <a:cs typeface="Meiryo UI" pitchFamily="50" charset="-128"/>
              </a:rPr>
              <a:t>URL</a:t>
            </a:r>
            <a:r>
              <a:rPr lang="ja-JP" altLang="en-US" sz="900" dirty="0">
                <a:latin typeface="Meiryo UI" pitchFamily="50" charset="-128"/>
                <a:ea typeface="Meiryo UI" pitchFamily="50" charset="-128"/>
                <a:cs typeface="Meiryo UI" pitchFamily="50" charset="-128"/>
              </a:rPr>
              <a:t>：</a:t>
            </a:r>
          </a:p>
        </p:txBody>
      </p:sp>
      <p:sp>
        <p:nvSpPr>
          <p:cNvPr id="46" name="テキスト ボックス 45"/>
          <p:cNvSpPr txBox="1"/>
          <p:nvPr/>
        </p:nvSpPr>
        <p:spPr>
          <a:xfrm>
            <a:off x="3719515" y="5016995"/>
            <a:ext cx="1008158"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携帯電話番号：</a:t>
            </a:r>
          </a:p>
        </p:txBody>
      </p:sp>
      <p:sp>
        <p:nvSpPr>
          <p:cNvPr id="51" name="テキスト ボックス 50"/>
          <p:cNvSpPr txBox="1"/>
          <p:nvPr/>
        </p:nvSpPr>
        <p:spPr>
          <a:xfrm>
            <a:off x="661668" y="3899963"/>
            <a:ext cx="671562" cy="244857"/>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ジャンル：</a:t>
            </a:r>
          </a:p>
        </p:txBody>
      </p:sp>
      <p:sp>
        <p:nvSpPr>
          <p:cNvPr id="60" name="テキスト ボックス 59"/>
          <p:cNvSpPr txBox="1"/>
          <p:nvPr/>
        </p:nvSpPr>
        <p:spPr>
          <a:xfrm>
            <a:off x="218217" y="2808064"/>
            <a:ext cx="974297" cy="292726"/>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◆店舗情報</a:t>
            </a:r>
          </a:p>
        </p:txBody>
      </p:sp>
      <p:sp>
        <p:nvSpPr>
          <p:cNvPr id="63" name="テキスト ボックス 62"/>
          <p:cNvSpPr txBox="1"/>
          <p:nvPr/>
        </p:nvSpPr>
        <p:spPr>
          <a:xfrm>
            <a:off x="378360" y="3094178"/>
            <a:ext cx="1008158"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店舗営業時間：</a:t>
            </a:r>
          </a:p>
        </p:txBody>
      </p:sp>
      <p:sp>
        <p:nvSpPr>
          <p:cNvPr id="64" name="テキスト ボックス 63"/>
          <p:cNvSpPr txBox="1"/>
          <p:nvPr/>
        </p:nvSpPr>
        <p:spPr>
          <a:xfrm>
            <a:off x="728044" y="3506822"/>
            <a:ext cx="661909"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定休日：</a:t>
            </a:r>
          </a:p>
        </p:txBody>
      </p:sp>
      <p:sp>
        <p:nvSpPr>
          <p:cNvPr id="65" name="テキスト ボックス 64"/>
          <p:cNvSpPr txBox="1"/>
          <p:nvPr/>
        </p:nvSpPr>
        <p:spPr>
          <a:xfrm>
            <a:off x="3745361" y="3128087"/>
            <a:ext cx="777326"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従業員数：</a:t>
            </a:r>
          </a:p>
        </p:txBody>
      </p:sp>
      <p:sp>
        <p:nvSpPr>
          <p:cNvPr id="66" name="テキスト ボックス 65"/>
          <p:cNvSpPr txBox="1"/>
          <p:nvPr/>
        </p:nvSpPr>
        <p:spPr>
          <a:xfrm>
            <a:off x="3745361" y="3904518"/>
            <a:ext cx="777326"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店舗業態：</a:t>
            </a:r>
          </a:p>
        </p:txBody>
      </p:sp>
      <p:sp>
        <p:nvSpPr>
          <p:cNvPr id="67" name="テキスト ボックス 66"/>
          <p:cNvSpPr txBox="1"/>
          <p:nvPr/>
        </p:nvSpPr>
        <p:spPr>
          <a:xfrm>
            <a:off x="1187897" y="3820579"/>
            <a:ext cx="2526202" cy="377121"/>
          </a:xfrm>
          <a:prstGeom prst="rect">
            <a:avLst/>
          </a:prstGeom>
          <a:noFill/>
        </p:spPr>
        <p:txBody>
          <a:bodyPr wrap="none" lIns="99154" tIns="49577" rIns="99154" bIns="49577" rtlCol="0">
            <a:spAutoFit/>
          </a:bodyPr>
          <a:lstStyle/>
          <a:p>
            <a:r>
              <a:rPr lang="en-US" altLang="ja-JP" sz="900" dirty="0">
                <a:latin typeface="Meiryo UI" pitchFamily="50" charset="-128"/>
                <a:ea typeface="Meiryo UI" pitchFamily="50" charset="-128"/>
                <a:cs typeface="Meiryo UI" pitchFamily="50" charset="-128"/>
              </a:rPr>
              <a:t>1</a:t>
            </a:r>
            <a:r>
              <a:rPr lang="ja-JP" altLang="en-US" sz="900" dirty="0">
                <a:latin typeface="Meiryo UI" pitchFamily="50" charset="-128"/>
                <a:ea typeface="Meiryo UI" pitchFamily="50" charset="-128"/>
                <a:cs typeface="Meiryo UI" pitchFamily="50" charset="-128"/>
              </a:rPr>
              <a:t>和食　</a:t>
            </a:r>
            <a:r>
              <a:rPr lang="en-US" altLang="ja-JP" sz="900" dirty="0">
                <a:latin typeface="Meiryo UI" pitchFamily="50" charset="-128"/>
                <a:ea typeface="Meiryo UI" pitchFamily="50" charset="-128"/>
                <a:cs typeface="Meiryo UI" pitchFamily="50" charset="-128"/>
              </a:rPr>
              <a:t>2</a:t>
            </a:r>
            <a:r>
              <a:rPr lang="ja-JP" altLang="en-US" sz="900" dirty="0">
                <a:latin typeface="Meiryo UI" pitchFamily="50" charset="-128"/>
                <a:ea typeface="Meiryo UI" pitchFamily="50" charset="-128"/>
                <a:cs typeface="Meiryo UI" pitchFamily="50" charset="-128"/>
              </a:rPr>
              <a:t>洋食　</a:t>
            </a:r>
            <a:r>
              <a:rPr lang="en-US" altLang="ja-JP" sz="900" dirty="0">
                <a:latin typeface="Meiryo UI" pitchFamily="50" charset="-128"/>
                <a:ea typeface="Meiryo UI" pitchFamily="50" charset="-128"/>
                <a:cs typeface="Meiryo UI" pitchFamily="50" charset="-128"/>
              </a:rPr>
              <a:t>3</a:t>
            </a:r>
            <a:r>
              <a:rPr lang="ja-JP" altLang="en-US" sz="900" dirty="0">
                <a:latin typeface="Meiryo UI" pitchFamily="50" charset="-128"/>
                <a:ea typeface="Meiryo UI" pitchFamily="50" charset="-128"/>
                <a:cs typeface="Meiryo UI" pitchFamily="50" charset="-128"/>
              </a:rPr>
              <a:t>中華　</a:t>
            </a:r>
            <a:r>
              <a:rPr lang="en-US" altLang="ja-JP" sz="900" dirty="0">
                <a:latin typeface="Meiryo UI" pitchFamily="50" charset="-128"/>
                <a:ea typeface="Meiryo UI" pitchFamily="50" charset="-128"/>
                <a:cs typeface="Meiryo UI" pitchFamily="50" charset="-128"/>
              </a:rPr>
              <a:t>4</a:t>
            </a:r>
            <a:r>
              <a:rPr lang="ja-JP" altLang="en-US" sz="900" dirty="0">
                <a:latin typeface="Meiryo UI" pitchFamily="50" charset="-128"/>
                <a:ea typeface="Meiryo UI" pitchFamily="50" charset="-128"/>
                <a:cs typeface="Meiryo UI" pitchFamily="50" charset="-128"/>
              </a:rPr>
              <a:t>エスニック</a:t>
            </a:r>
            <a:endParaRPr lang="en-US" altLang="ja-JP" sz="900" dirty="0">
              <a:latin typeface="Meiryo UI" pitchFamily="50" charset="-128"/>
              <a:ea typeface="Meiryo UI" pitchFamily="50" charset="-128"/>
              <a:cs typeface="Meiryo UI" pitchFamily="50" charset="-128"/>
            </a:endParaRPr>
          </a:p>
          <a:p>
            <a:r>
              <a:rPr lang="en-US" altLang="ja-JP" sz="900" dirty="0">
                <a:latin typeface="Meiryo UI" pitchFamily="50" charset="-128"/>
                <a:ea typeface="Meiryo UI" pitchFamily="50" charset="-128"/>
                <a:cs typeface="Meiryo UI" pitchFamily="50" charset="-128"/>
              </a:rPr>
              <a:t>5</a:t>
            </a:r>
            <a:r>
              <a:rPr lang="ja-JP" altLang="en-US" sz="900" dirty="0">
                <a:latin typeface="Meiryo UI" pitchFamily="50" charset="-128"/>
                <a:ea typeface="Meiryo UI" pitchFamily="50" charset="-128"/>
                <a:cs typeface="Meiryo UI" pitchFamily="50" charset="-128"/>
              </a:rPr>
              <a:t>無国籍　</a:t>
            </a:r>
            <a:r>
              <a:rPr lang="en-US" altLang="ja-JP" sz="900" dirty="0">
                <a:latin typeface="Meiryo UI" pitchFamily="50" charset="-128"/>
                <a:ea typeface="Meiryo UI" pitchFamily="50" charset="-128"/>
                <a:cs typeface="Meiryo UI" pitchFamily="50" charset="-128"/>
              </a:rPr>
              <a:t>6</a:t>
            </a:r>
            <a:r>
              <a:rPr lang="ja-JP" altLang="en-US" sz="900" dirty="0">
                <a:latin typeface="Meiryo UI" pitchFamily="50" charset="-128"/>
                <a:ea typeface="Meiryo UI" pitchFamily="50" charset="-128"/>
                <a:cs typeface="Meiryo UI" pitchFamily="50" charset="-128"/>
              </a:rPr>
              <a:t>その他（　　　　　　　　　　　　　　　　）</a:t>
            </a:r>
          </a:p>
        </p:txBody>
      </p:sp>
      <p:sp>
        <p:nvSpPr>
          <p:cNvPr id="68" name="テキスト ボックス 67"/>
          <p:cNvSpPr txBox="1"/>
          <p:nvPr/>
        </p:nvSpPr>
        <p:spPr>
          <a:xfrm>
            <a:off x="4428257" y="3820579"/>
            <a:ext cx="2713753" cy="377121"/>
          </a:xfrm>
          <a:prstGeom prst="rect">
            <a:avLst/>
          </a:prstGeom>
          <a:noFill/>
        </p:spPr>
        <p:txBody>
          <a:bodyPr wrap="none" lIns="99154" tIns="49577" rIns="99154" bIns="49577" rtlCol="0">
            <a:spAutoFit/>
          </a:bodyPr>
          <a:lstStyle/>
          <a:p>
            <a:r>
              <a:rPr lang="en-US" altLang="ja-JP" sz="900" dirty="0">
                <a:latin typeface="Meiryo UI" pitchFamily="50" charset="-128"/>
                <a:ea typeface="Meiryo UI" pitchFamily="50" charset="-128"/>
                <a:cs typeface="Meiryo UI" pitchFamily="50" charset="-128"/>
              </a:rPr>
              <a:t>1</a:t>
            </a:r>
            <a:r>
              <a:rPr lang="ja-JP" altLang="en-US" sz="900" dirty="0">
                <a:latin typeface="Meiryo UI" pitchFamily="50" charset="-128"/>
                <a:ea typeface="Meiryo UI" pitchFamily="50" charset="-128"/>
                <a:cs typeface="Meiryo UI" pitchFamily="50" charset="-128"/>
              </a:rPr>
              <a:t>単独店　</a:t>
            </a:r>
            <a:r>
              <a:rPr lang="en-US" altLang="ja-JP" sz="900" dirty="0">
                <a:latin typeface="Meiryo UI" pitchFamily="50" charset="-128"/>
                <a:ea typeface="Meiryo UI" pitchFamily="50" charset="-128"/>
                <a:cs typeface="Meiryo UI" pitchFamily="50" charset="-128"/>
              </a:rPr>
              <a:t>2</a:t>
            </a:r>
            <a:r>
              <a:rPr lang="ja-JP" altLang="en-US" sz="900" dirty="0">
                <a:latin typeface="Meiryo UI" pitchFamily="50" charset="-128"/>
                <a:ea typeface="Meiryo UI" pitchFamily="50" charset="-128"/>
                <a:cs typeface="Meiryo UI" pitchFamily="50" charset="-128"/>
              </a:rPr>
              <a:t>地元チェーン（　　店）</a:t>
            </a:r>
            <a:endParaRPr lang="en-US" altLang="ja-JP" sz="900" dirty="0">
              <a:latin typeface="Meiryo UI" pitchFamily="50" charset="-128"/>
              <a:ea typeface="Meiryo UI" pitchFamily="50" charset="-128"/>
              <a:cs typeface="Meiryo UI" pitchFamily="50" charset="-128"/>
            </a:endParaRPr>
          </a:p>
          <a:p>
            <a:r>
              <a:rPr lang="en-US" altLang="ja-JP" sz="900" dirty="0">
                <a:latin typeface="Meiryo UI" pitchFamily="50" charset="-128"/>
                <a:ea typeface="Meiryo UI" pitchFamily="50" charset="-128"/>
                <a:cs typeface="Meiryo UI" pitchFamily="50" charset="-128"/>
              </a:rPr>
              <a:t>3</a:t>
            </a:r>
            <a:r>
              <a:rPr lang="ja-JP" altLang="en-US" sz="900" dirty="0">
                <a:latin typeface="Meiryo UI" pitchFamily="50" charset="-128"/>
                <a:ea typeface="Meiryo UI" pitchFamily="50" charset="-128"/>
                <a:cs typeface="Meiryo UI" pitchFamily="50" charset="-128"/>
              </a:rPr>
              <a:t>全国チェーン（　　店）　</a:t>
            </a:r>
            <a:r>
              <a:rPr lang="en-US" altLang="ja-JP" sz="900" dirty="0">
                <a:latin typeface="Meiryo UI" pitchFamily="50" charset="-128"/>
                <a:ea typeface="Meiryo UI" pitchFamily="50" charset="-128"/>
                <a:cs typeface="Meiryo UI" pitchFamily="50" charset="-128"/>
              </a:rPr>
              <a:t>4</a:t>
            </a:r>
            <a:r>
              <a:rPr lang="ja-JP" altLang="en-US" sz="900" dirty="0">
                <a:latin typeface="Meiryo UI" pitchFamily="50" charset="-128"/>
                <a:ea typeface="Meiryo UI" pitchFamily="50" charset="-128"/>
                <a:cs typeface="Meiryo UI" pitchFamily="50" charset="-128"/>
              </a:rPr>
              <a:t>その他（　　　　　　　　）</a:t>
            </a:r>
          </a:p>
        </p:txBody>
      </p:sp>
      <p:sp>
        <p:nvSpPr>
          <p:cNvPr id="77" name="テキスト ボックス 76"/>
          <p:cNvSpPr txBox="1"/>
          <p:nvPr/>
        </p:nvSpPr>
        <p:spPr>
          <a:xfrm>
            <a:off x="212801" y="7033129"/>
            <a:ext cx="2505363" cy="269399"/>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◆カゴメトマトケチャップ取り扱い開始年月</a:t>
            </a:r>
          </a:p>
        </p:txBody>
      </p:sp>
      <p:sp>
        <p:nvSpPr>
          <p:cNvPr id="78" name="正方形/長方形 77"/>
          <p:cNvSpPr/>
          <p:nvPr/>
        </p:nvSpPr>
        <p:spPr>
          <a:xfrm>
            <a:off x="367299" y="7271280"/>
            <a:ext cx="2368931" cy="3904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80" name="テキスト ボックス 79"/>
          <p:cNvSpPr txBox="1"/>
          <p:nvPr/>
        </p:nvSpPr>
        <p:spPr>
          <a:xfrm>
            <a:off x="367299" y="7271281"/>
            <a:ext cx="379781" cy="207844"/>
          </a:xfrm>
          <a:prstGeom prst="rect">
            <a:avLst/>
          </a:prstGeom>
          <a:noFill/>
        </p:spPr>
        <p:txBody>
          <a:bodyPr wrap="none" lIns="99154" tIns="49577" rIns="99154" bIns="49577" rtlCol="0">
            <a:spAutoFit/>
          </a:bodyPr>
          <a:lstStyle/>
          <a:p>
            <a:r>
              <a:rPr lang="ja-JP" altLang="en-US" sz="700" dirty="0">
                <a:latin typeface="Meiryo UI" pitchFamily="50" charset="-128"/>
                <a:ea typeface="Meiryo UI" pitchFamily="50" charset="-128"/>
                <a:cs typeface="Meiryo UI" pitchFamily="50" charset="-128"/>
              </a:rPr>
              <a:t>西暦</a:t>
            </a:r>
          </a:p>
        </p:txBody>
      </p:sp>
      <p:sp>
        <p:nvSpPr>
          <p:cNvPr id="81" name="正方形/長方形 80"/>
          <p:cNvSpPr/>
          <p:nvPr/>
        </p:nvSpPr>
        <p:spPr>
          <a:xfrm>
            <a:off x="2981272" y="7271280"/>
            <a:ext cx="3938313" cy="3904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82" name="テキスト ボックス 81"/>
          <p:cNvSpPr txBox="1"/>
          <p:nvPr/>
        </p:nvSpPr>
        <p:spPr>
          <a:xfrm>
            <a:off x="2794497" y="7019954"/>
            <a:ext cx="2746999" cy="276769"/>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◆カゴメトマトケチャップ仕入れ先（会社名）</a:t>
            </a:r>
          </a:p>
        </p:txBody>
      </p:sp>
      <p:sp>
        <p:nvSpPr>
          <p:cNvPr id="85" name="テキスト ボックス 84"/>
          <p:cNvSpPr txBox="1"/>
          <p:nvPr/>
        </p:nvSpPr>
        <p:spPr>
          <a:xfrm>
            <a:off x="1277739" y="7407280"/>
            <a:ext cx="338610" cy="279925"/>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年</a:t>
            </a:r>
          </a:p>
        </p:txBody>
      </p:sp>
      <p:sp>
        <p:nvSpPr>
          <p:cNvPr id="86" name="テキスト ボックス 85"/>
          <p:cNvSpPr txBox="1"/>
          <p:nvPr/>
        </p:nvSpPr>
        <p:spPr>
          <a:xfrm>
            <a:off x="2199902" y="7393280"/>
            <a:ext cx="338610" cy="279925"/>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月</a:t>
            </a:r>
          </a:p>
        </p:txBody>
      </p:sp>
      <p:sp>
        <p:nvSpPr>
          <p:cNvPr id="87" name="テキスト ボックス 86"/>
          <p:cNvSpPr txBox="1"/>
          <p:nvPr/>
        </p:nvSpPr>
        <p:spPr>
          <a:xfrm>
            <a:off x="328876" y="9076004"/>
            <a:ext cx="3715631" cy="284788"/>
          </a:xfrm>
          <a:prstGeom prst="rect">
            <a:avLst/>
          </a:prstGeom>
          <a:noFill/>
        </p:spPr>
        <p:txBody>
          <a:bodyPr wrap="none" lIns="99154" tIns="49577" rIns="99154" bIns="49577" rtlCol="0">
            <a:spAutoFit/>
          </a:bodyPr>
          <a:lstStyle/>
          <a:p>
            <a:r>
              <a:rPr lang="ja-JP" altLang="en-US" sz="1200" b="1" dirty="0">
                <a:solidFill>
                  <a:srgbClr val="FF0000"/>
                </a:solidFill>
                <a:latin typeface="Meiryo UI" pitchFamily="50" charset="-128"/>
                <a:ea typeface="Meiryo UI" pitchFamily="50" charset="-128"/>
                <a:cs typeface="Meiryo UI" pitchFamily="50" charset="-128"/>
              </a:rPr>
              <a:t>◆以下内容項目欄□にチェックを入れお申込みください。</a:t>
            </a:r>
          </a:p>
        </p:txBody>
      </p:sp>
      <p:sp>
        <p:nvSpPr>
          <p:cNvPr id="88" name="テキスト ボックス 87"/>
          <p:cNvSpPr txBox="1"/>
          <p:nvPr/>
        </p:nvSpPr>
        <p:spPr>
          <a:xfrm>
            <a:off x="813510" y="9286174"/>
            <a:ext cx="4574840" cy="438677"/>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　　応募</a:t>
            </a:r>
            <a:r>
              <a:rPr lang="ja-JP" altLang="en-US" sz="1100" dirty="0" smtClean="0">
                <a:latin typeface="Meiryo UI" pitchFamily="50" charset="-128"/>
                <a:ea typeface="Meiryo UI" pitchFamily="50" charset="-128"/>
                <a:cs typeface="Meiryo UI" pitchFamily="50" charset="-128"/>
              </a:rPr>
              <a:t>店舗担当者の</a:t>
            </a:r>
            <a:r>
              <a:rPr lang="ja-JP" altLang="en-US" sz="1100" dirty="0">
                <a:latin typeface="Meiryo UI" pitchFamily="50" charset="-128"/>
                <a:ea typeface="Meiryo UI" pitchFamily="50" charset="-128"/>
                <a:cs typeface="Meiryo UI" pitchFamily="50" charset="-128"/>
              </a:rPr>
              <a:t>個人情報提供に</a:t>
            </a:r>
            <a:r>
              <a:rPr lang="ja-JP" altLang="en-US" sz="1100" dirty="0" smtClean="0">
                <a:latin typeface="Meiryo UI" pitchFamily="50" charset="-128"/>
                <a:ea typeface="Meiryo UI" pitchFamily="50" charset="-128"/>
                <a:cs typeface="Meiryo UI" pitchFamily="50" charset="-128"/>
              </a:rPr>
              <a:t>同意します</a:t>
            </a:r>
            <a:r>
              <a:rPr lang="ja-JP" altLang="en-US" sz="1100" dirty="0">
                <a:latin typeface="Meiryo UI" pitchFamily="50" charset="-128"/>
                <a:ea typeface="Meiryo UI" pitchFamily="50" charset="-128"/>
                <a:cs typeface="Meiryo UI" pitchFamily="50" charset="-128"/>
              </a:rPr>
              <a:t>。</a:t>
            </a:r>
            <a:endParaRPr lang="en-US" altLang="ja-JP" sz="1100" dirty="0">
              <a:latin typeface="Meiryo UI" pitchFamily="50" charset="-128"/>
              <a:ea typeface="Meiryo UI" pitchFamily="50" charset="-128"/>
              <a:cs typeface="Meiryo UI" pitchFamily="50" charset="-128"/>
            </a:endParaRPr>
          </a:p>
          <a:p>
            <a:r>
              <a:rPr lang="ja-JP" altLang="en-US" sz="1100" dirty="0">
                <a:latin typeface="Meiryo UI" pitchFamily="50" charset="-128"/>
                <a:ea typeface="Meiryo UI" pitchFamily="50" charset="-128"/>
                <a:cs typeface="Meiryo UI" pitchFamily="50" charset="-128"/>
              </a:rPr>
              <a:t>□　　出店応募要項に記載された全ての大会規約に同意した上、</a:t>
            </a:r>
            <a:r>
              <a:rPr lang="ja-JP" altLang="en-US" sz="1100" dirty="0" smtClean="0">
                <a:latin typeface="Meiryo UI" pitchFamily="50" charset="-128"/>
                <a:ea typeface="Meiryo UI" pitchFamily="50" charset="-128"/>
                <a:cs typeface="Meiryo UI" pitchFamily="50" charset="-128"/>
              </a:rPr>
              <a:t>応募します</a:t>
            </a:r>
            <a:r>
              <a:rPr lang="ja-JP" altLang="en-US" sz="1100" dirty="0">
                <a:latin typeface="Meiryo UI" pitchFamily="50" charset="-128"/>
                <a:ea typeface="Meiryo UI" pitchFamily="50" charset="-128"/>
                <a:cs typeface="Meiryo UI" pitchFamily="50" charset="-128"/>
              </a:rPr>
              <a:t>。</a:t>
            </a:r>
            <a:endParaRPr lang="en-US" altLang="ja-JP" sz="11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6973680" y="9792840"/>
            <a:ext cx="334897" cy="361732"/>
          </a:xfrm>
          <a:prstGeom prst="rect">
            <a:avLst/>
          </a:prstGeom>
          <a:noFill/>
        </p:spPr>
        <p:txBody>
          <a:bodyPr wrap="none" lIns="99154" tIns="49577" rIns="99154" bIns="49577" rtlCol="0">
            <a:spAutoFit/>
          </a:bodyPr>
          <a:lstStyle/>
          <a:p>
            <a:r>
              <a:rPr lang="en-US" altLang="ja-JP" sz="1700" dirty="0">
                <a:latin typeface="Meiryo UI" pitchFamily="50" charset="-128"/>
                <a:ea typeface="Meiryo UI" pitchFamily="50" charset="-128"/>
                <a:cs typeface="Meiryo UI" pitchFamily="50" charset="-128"/>
              </a:rPr>
              <a:t>2</a:t>
            </a:r>
            <a:endParaRPr lang="ja-JP" altLang="en-US" sz="1700" dirty="0">
              <a:latin typeface="Meiryo UI" pitchFamily="50" charset="-128"/>
              <a:ea typeface="Meiryo UI" pitchFamily="50" charset="-128"/>
              <a:cs typeface="Meiryo UI" pitchFamily="50" charset="-128"/>
            </a:endParaRPr>
          </a:p>
        </p:txBody>
      </p:sp>
      <p:sp>
        <p:nvSpPr>
          <p:cNvPr id="79" name="正方形/長方形 78"/>
          <p:cNvSpPr/>
          <p:nvPr/>
        </p:nvSpPr>
        <p:spPr>
          <a:xfrm>
            <a:off x="5250081" y="816327"/>
            <a:ext cx="1658595" cy="5653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83" name="テキスト ボックス 82"/>
          <p:cNvSpPr txBox="1"/>
          <p:nvPr/>
        </p:nvSpPr>
        <p:spPr>
          <a:xfrm>
            <a:off x="6551054" y="1136852"/>
            <a:ext cx="430344" cy="244857"/>
          </a:xfrm>
          <a:prstGeom prst="rect">
            <a:avLst/>
          </a:prstGeom>
          <a:noFill/>
        </p:spPr>
        <p:txBody>
          <a:bodyPr wrap="none" lIns="99154" tIns="49577" rIns="99154" bIns="49577" rtlCol="0">
            <a:spAutoFit/>
          </a:bodyPr>
          <a:lstStyle/>
          <a:p>
            <a:pPr algn="r"/>
            <a:r>
              <a:rPr lang="ja-JP" altLang="en-US" sz="900" dirty="0">
                <a:latin typeface="Meiryo UI" pitchFamily="50" charset="-128"/>
                <a:ea typeface="Meiryo UI" pitchFamily="50" charset="-128"/>
                <a:cs typeface="Meiryo UI" pitchFamily="50" charset="-128"/>
              </a:rPr>
              <a:t>大会</a:t>
            </a:r>
            <a:endParaRPr lang="en-US" altLang="ja-JP" sz="900" dirty="0">
              <a:latin typeface="Meiryo UI" pitchFamily="50" charset="-128"/>
              <a:ea typeface="Meiryo UI" pitchFamily="50" charset="-128"/>
              <a:cs typeface="Meiryo UI" pitchFamily="50" charset="-128"/>
            </a:endParaRPr>
          </a:p>
        </p:txBody>
      </p:sp>
      <p:sp>
        <p:nvSpPr>
          <p:cNvPr id="84" name="テキスト ボックス 83"/>
          <p:cNvSpPr txBox="1"/>
          <p:nvPr/>
        </p:nvSpPr>
        <p:spPr>
          <a:xfrm>
            <a:off x="5090616" y="582282"/>
            <a:ext cx="1905840" cy="284788"/>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◆地方大会出場エリア区分</a:t>
            </a:r>
          </a:p>
        </p:txBody>
      </p:sp>
      <p:sp>
        <p:nvSpPr>
          <p:cNvPr id="71" name="正方形/長方形 70"/>
          <p:cNvSpPr/>
          <p:nvPr/>
        </p:nvSpPr>
        <p:spPr>
          <a:xfrm>
            <a:off x="367328" y="3051967"/>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2" name="正方形/長方形 71"/>
          <p:cNvSpPr/>
          <p:nvPr/>
        </p:nvSpPr>
        <p:spPr>
          <a:xfrm>
            <a:off x="3639834" y="3051967"/>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6" name="正方形/長方形 95"/>
          <p:cNvSpPr/>
          <p:nvPr/>
        </p:nvSpPr>
        <p:spPr>
          <a:xfrm>
            <a:off x="367328" y="3436823"/>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7" name="正方形/長方形 96"/>
          <p:cNvSpPr/>
          <p:nvPr/>
        </p:nvSpPr>
        <p:spPr>
          <a:xfrm>
            <a:off x="3639834" y="3436823"/>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0" name="正方形/長方形 99"/>
          <p:cNvSpPr/>
          <p:nvPr/>
        </p:nvSpPr>
        <p:spPr>
          <a:xfrm>
            <a:off x="367328" y="3826727"/>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1" name="正方形/長方形 100"/>
          <p:cNvSpPr/>
          <p:nvPr/>
        </p:nvSpPr>
        <p:spPr>
          <a:xfrm>
            <a:off x="3639834" y="3826727"/>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2" name="正方形/長方形 101"/>
          <p:cNvSpPr/>
          <p:nvPr/>
        </p:nvSpPr>
        <p:spPr>
          <a:xfrm>
            <a:off x="367328" y="4560413"/>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3" name="正方形/長方形 102"/>
          <p:cNvSpPr/>
          <p:nvPr/>
        </p:nvSpPr>
        <p:spPr>
          <a:xfrm>
            <a:off x="3639834" y="4560413"/>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4" name="正方形/長方形 103"/>
          <p:cNvSpPr/>
          <p:nvPr/>
        </p:nvSpPr>
        <p:spPr>
          <a:xfrm>
            <a:off x="367328" y="4946996"/>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5" name="正方形/長方形 104"/>
          <p:cNvSpPr/>
          <p:nvPr/>
        </p:nvSpPr>
        <p:spPr>
          <a:xfrm>
            <a:off x="3639834" y="4946996"/>
            <a:ext cx="3268842" cy="384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08" name="テキスト ボックス 107"/>
          <p:cNvSpPr txBox="1"/>
          <p:nvPr/>
        </p:nvSpPr>
        <p:spPr>
          <a:xfrm>
            <a:off x="218218" y="5472360"/>
            <a:ext cx="4035648" cy="292726"/>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◆企業名　　（上記店舗名と異なる場合はご記入ください。）</a:t>
            </a:r>
          </a:p>
        </p:txBody>
      </p:sp>
      <p:sp>
        <p:nvSpPr>
          <p:cNvPr id="109" name="正方形/長方形 108"/>
          <p:cNvSpPr/>
          <p:nvPr/>
        </p:nvSpPr>
        <p:spPr>
          <a:xfrm>
            <a:off x="855795" y="5710513"/>
            <a:ext cx="6052881" cy="4338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cxnSp>
        <p:nvCxnSpPr>
          <p:cNvPr id="110" name="直線コネクタ 109"/>
          <p:cNvCxnSpPr/>
          <p:nvPr/>
        </p:nvCxnSpPr>
        <p:spPr>
          <a:xfrm>
            <a:off x="872719" y="5877834"/>
            <a:ext cx="6046865"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846033" y="5705229"/>
            <a:ext cx="480771" cy="207844"/>
          </a:xfrm>
          <a:prstGeom prst="rect">
            <a:avLst/>
          </a:prstGeom>
          <a:noFill/>
        </p:spPr>
        <p:txBody>
          <a:bodyPr wrap="none" lIns="99154" tIns="49577" rIns="99154" bIns="49577" rtlCol="0">
            <a:spAutoFit/>
          </a:bodyPr>
          <a:lstStyle/>
          <a:p>
            <a:r>
              <a:rPr lang="ja-JP" altLang="en-US" sz="700" dirty="0">
                <a:latin typeface="Meiryo UI" pitchFamily="50" charset="-128"/>
                <a:ea typeface="Meiryo UI" pitchFamily="50" charset="-128"/>
                <a:cs typeface="Meiryo UI" pitchFamily="50" charset="-128"/>
              </a:rPr>
              <a:t>ふりがな</a:t>
            </a:r>
          </a:p>
        </p:txBody>
      </p:sp>
      <p:sp>
        <p:nvSpPr>
          <p:cNvPr id="112" name="正方形/長方形 111"/>
          <p:cNvSpPr/>
          <p:nvPr/>
        </p:nvSpPr>
        <p:spPr>
          <a:xfrm>
            <a:off x="855795" y="6379914"/>
            <a:ext cx="6052881" cy="56538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13" name="テキスト ボックス 112"/>
          <p:cNvSpPr txBox="1"/>
          <p:nvPr/>
        </p:nvSpPr>
        <p:spPr>
          <a:xfrm>
            <a:off x="218217" y="6144349"/>
            <a:ext cx="974297" cy="292726"/>
          </a:xfrm>
          <a:prstGeom prst="rect">
            <a:avLst/>
          </a:prstGeom>
          <a:noFill/>
        </p:spPr>
        <p:txBody>
          <a:bodyPr wrap="none" lIns="99154" tIns="49577" rIns="99154" bIns="49577" rtlCol="0">
            <a:spAutoFit/>
          </a:bodyPr>
          <a:lstStyle/>
          <a:p>
            <a:r>
              <a:rPr lang="ja-JP" altLang="en-US" sz="1200" dirty="0">
                <a:latin typeface="Meiryo UI" pitchFamily="50" charset="-128"/>
                <a:ea typeface="Meiryo UI" pitchFamily="50" charset="-128"/>
                <a:cs typeface="Meiryo UI" pitchFamily="50" charset="-128"/>
              </a:rPr>
              <a:t>◆企業住所</a:t>
            </a:r>
          </a:p>
        </p:txBody>
      </p:sp>
      <p:sp>
        <p:nvSpPr>
          <p:cNvPr id="114" name="テキスト ボックス 113"/>
          <p:cNvSpPr txBox="1"/>
          <p:nvPr/>
        </p:nvSpPr>
        <p:spPr>
          <a:xfrm>
            <a:off x="837483" y="6396867"/>
            <a:ext cx="290013" cy="207844"/>
          </a:xfrm>
          <a:prstGeom prst="rect">
            <a:avLst/>
          </a:prstGeom>
          <a:noFill/>
        </p:spPr>
        <p:txBody>
          <a:bodyPr wrap="none" lIns="99154" tIns="49577" rIns="99154" bIns="49577" rtlCol="0">
            <a:spAutoFit/>
          </a:bodyPr>
          <a:lstStyle/>
          <a:p>
            <a:r>
              <a:rPr lang="ja-JP" altLang="en-US" sz="700" dirty="0">
                <a:latin typeface="Meiryo UI" pitchFamily="50" charset="-128"/>
                <a:ea typeface="Meiryo UI" pitchFamily="50" charset="-128"/>
                <a:cs typeface="Meiryo UI" pitchFamily="50" charset="-128"/>
              </a:rPr>
              <a:t>〒</a:t>
            </a:r>
          </a:p>
        </p:txBody>
      </p:sp>
      <p:sp>
        <p:nvSpPr>
          <p:cNvPr id="115" name="テキスト ボックス 114"/>
          <p:cNvSpPr txBox="1"/>
          <p:nvPr/>
        </p:nvSpPr>
        <p:spPr>
          <a:xfrm>
            <a:off x="1930562" y="6597914"/>
            <a:ext cx="542050" cy="420381"/>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都　道</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府　県</a:t>
            </a:r>
          </a:p>
        </p:txBody>
      </p:sp>
      <p:cxnSp>
        <p:nvCxnSpPr>
          <p:cNvPr id="116" name="直線コネクタ 115"/>
          <p:cNvCxnSpPr/>
          <p:nvPr/>
        </p:nvCxnSpPr>
        <p:spPr>
          <a:xfrm>
            <a:off x="876354" y="6606706"/>
            <a:ext cx="1450812"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290940" y="8435951"/>
            <a:ext cx="2358462" cy="276769"/>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◆大会・コンテスト出場経験・受賞歴</a:t>
            </a:r>
          </a:p>
        </p:txBody>
      </p:sp>
      <p:sp>
        <p:nvSpPr>
          <p:cNvPr id="118" name="正方形/長方形 117"/>
          <p:cNvSpPr/>
          <p:nvPr/>
        </p:nvSpPr>
        <p:spPr>
          <a:xfrm flipH="1">
            <a:off x="395809" y="8679472"/>
            <a:ext cx="1786071" cy="433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20" name="正方形/長方形 119"/>
          <p:cNvSpPr/>
          <p:nvPr/>
        </p:nvSpPr>
        <p:spPr>
          <a:xfrm flipH="1">
            <a:off x="2141992" y="8679472"/>
            <a:ext cx="2543631" cy="433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21" name="正方形/長方形 120"/>
          <p:cNvSpPr/>
          <p:nvPr/>
        </p:nvSpPr>
        <p:spPr>
          <a:xfrm flipH="1">
            <a:off x="4685622" y="8679472"/>
            <a:ext cx="2222776" cy="433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22" name="テキスト ボックス 121"/>
          <p:cNvSpPr txBox="1"/>
          <p:nvPr/>
        </p:nvSpPr>
        <p:spPr>
          <a:xfrm>
            <a:off x="308407" y="8680099"/>
            <a:ext cx="663466" cy="244857"/>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出場回数</a:t>
            </a:r>
          </a:p>
        </p:txBody>
      </p:sp>
      <p:sp>
        <p:nvSpPr>
          <p:cNvPr id="123" name="テキスト ボックス 122"/>
          <p:cNvSpPr txBox="1"/>
          <p:nvPr/>
        </p:nvSpPr>
        <p:spPr>
          <a:xfrm>
            <a:off x="1890833" y="8899911"/>
            <a:ext cx="313783" cy="244857"/>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回</a:t>
            </a:r>
          </a:p>
        </p:txBody>
      </p:sp>
      <p:sp>
        <p:nvSpPr>
          <p:cNvPr id="124" name="テキスト ボックス 123"/>
          <p:cNvSpPr txBox="1"/>
          <p:nvPr/>
        </p:nvSpPr>
        <p:spPr>
          <a:xfrm>
            <a:off x="2109000" y="8680099"/>
            <a:ext cx="546905" cy="244857"/>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大会名</a:t>
            </a:r>
          </a:p>
        </p:txBody>
      </p:sp>
      <p:sp>
        <p:nvSpPr>
          <p:cNvPr id="125" name="テキスト ボックス 124"/>
          <p:cNvSpPr txBox="1"/>
          <p:nvPr/>
        </p:nvSpPr>
        <p:spPr>
          <a:xfrm>
            <a:off x="4671633" y="8680099"/>
            <a:ext cx="546905" cy="244857"/>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受賞歴</a:t>
            </a:r>
          </a:p>
        </p:txBody>
      </p:sp>
      <p:sp>
        <p:nvSpPr>
          <p:cNvPr id="3" name="テキスト ボックス 2"/>
          <p:cNvSpPr txBox="1"/>
          <p:nvPr/>
        </p:nvSpPr>
        <p:spPr>
          <a:xfrm>
            <a:off x="2981272" y="8510616"/>
            <a:ext cx="3425821" cy="187011"/>
          </a:xfrm>
          <a:prstGeom prst="rect">
            <a:avLst/>
          </a:prstGeom>
          <a:noFill/>
        </p:spPr>
        <p:txBody>
          <a:bodyPr wrap="none" lIns="93763" tIns="46881" rIns="93763" bIns="46881" rtlCol="0">
            <a:spAutoFit/>
          </a:bodyPr>
          <a:lstStyle/>
          <a:p>
            <a:r>
              <a:rPr lang="ja-JP" altLang="en-US" sz="600" dirty="0">
                <a:latin typeface="Meiryo UI" pitchFamily="50" charset="-128"/>
                <a:ea typeface="Meiryo UI" pitchFamily="50" charset="-128"/>
                <a:cs typeface="Meiryo UI" pitchFamily="50" charset="-128"/>
              </a:rPr>
              <a:t>受賞大会や所属団体規定により本大会に出場できない場合がございますのでエントリー前にご確認ください。</a:t>
            </a:r>
            <a:endParaRPr lang="en-US" altLang="ja-JP" sz="600" dirty="0">
              <a:latin typeface="Meiryo UI" pitchFamily="50" charset="-128"/>
              <a:ea typeface="Meiryo UI" pitchFamily="50" charset="-128"/>
              <a:cs typeface="Meiryo UI" pitchFamily="50" charset="-128"/>
            </a:endParaRPr>
          </a:p>
        </p:txBody>
      </p:sp>
      <p:sp>
        <p:nvSpPr>
          <p:cNvPr id="6" name="正方形/長方形 5"/>
          <p:cNvSpPr/>
          <p:nvPr/>
        </p:nvSpPr>
        <p:spPr>
          <a:xfrm>
            <a:off x="5274256" y="112398"/>
            <a:ext cx="1817108" cy="31940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4" name="テキスト ボックス 73"/>
          <p:cNvSpPr txBox="1"/>
          <p:nvPr/>
        </p:nvSpPr>
        <p:spPr>
          <a:xfrm>
            <a:off x="971873" y="9830128"/>
            <a:ext cx="5255765" cy="219719"/>
          </a:xfrm>
          <a:prstGeom prst="rect">
            <a:avLst/>
          </a:prstGeom>
          <a:noFill/>
        </p:spPr>
        <p:txBody>
          <a:bodyPr wrap="square" lIns="95674" tIns="47837" rIns="95674" bIns="47837" rtlCol="0">
            <a:spAutoFit/>
          </a:bodyPr>
          <a:lstStyle/>
          <a:p>
            <a:pPr algn="ctr"/>
            <a:r>
              <a:rPr lang="en-US" altLang="ja-JP" sz="800" dirty="0">
                <a:latin typeface="Meiryo UI" pitchFamily="50" charset="-128"/>
                <a:ea typeface="Meiryo UI" pitchFamily="50" charset="-128"/>
                <a:cs typeface="Meiryo UI" pitchFamily="50" charset="-128"/>
              </a:rPr>
              <a:t>A4</a:t>
            </a:r>
            <a:r>
              <a:rPr lang="ja-JP" altLang="en-US" sz="800" dirty="0">
                <a:latin typeface="Meiryo UI" pitchFamily="50" charset="-128"/>
                <a:ea typeface="Meiryo UI" pitchFamily="50" charset="-128"/>
                <a:cs typeface="Meiryo UI" pitchFamily="50" charset="-128"/>
              </a:rPr>
              <a:t>サイズ用紙に片面で印刷してご使用ください。</a:t>
            </a:r>
            <a:endParaRPr lang="en-US" altLang="ja-JP" sz="800" dirty="0">
              <a:latin typeface="Meiryo UI" pitchFamily="50" charset="-128"/>
              <a:ea typeface="Meiryo UI" pitchFamily="50" charset="-128"/>
              <a:cs typeface="Meiryo UI" pitchFamily="50" charset="-128"/>
            </a:endParaRPr>
          </a:p>
        </p:txBody>
      </p:sp>
      <p:sp>
        <p:nvSpPr>
          <p:cNvPr id="75" name="テキスト ボックス 74"/>
          <p:cNvSpPr txBox="1"/>
          <p:nvPr/>
        </p:nvSpPr>
        <p:spPr>
          <a:xfrm>
            <a:off x="290940" y="7723241"/>
            <a:ext cx="6017543" cy="269399"/>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◆メディア掲載・露出歴　　　（</a:t>
            </a:r>
            <a:r>
              <a:rPr lang="en-US" altLang="ja-JP" sz="1100" dirty="0">
                <a:latin typeface="Meiryo UI" pitchFamily="50" charset="-128"/>
                <a:ea typeface="Meiryo UI" pitchFamily="50" charset="-128"/>
                <a:cs typeface="Meiryo UI" pitchFamily="50" charset="-128"/>
              </a:rPr>
              <a:t>TV</a:t>
            </a:r>
            <a:r>
              <a:rPr lang="ja-JP" altLang="en-US" sz="1100" dirty="0">
                <a:latin typeface="Meiryo UI" pitchFamily="50" charset="-128"/>
                <a:ea typeface="Meiryo UI" pitchFamily="50" charset="-128"/>
                <a:cs typeface="Meiryo UI" pitchFamily="50" charset="-128"/>
              </a:rPr>
              <a:t>・新聞・雑誌問わず掲載されたことのある主な媒体をご記入ください。）</a:t>
            </a:r>
          </a:p>
        </p:txBody>
      </p:sp>
      <p:sp>
        <p:nvSpPr>
          <p:cNvPr id="76" name="正方形/長方形 75"/>
          <p:cNvSpPr/>
          <p:nvPr/>
        </p:nvSpPr>
        <p:spPr>
          <a:xfrm flipH="1">
            <a:off x="395808" y="7967384"/>
            <a:ext cx="2076803" cy="433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89" name="正方形/長方形 88"/>
          <p:cNvSpPr/>
          <p:nvPr/>
        </p:nvSpPr>
        <p:spPr>
          <a:xfrm flipH="1">
            <a:off x="2450996" y="7967384"/>
            <a:ext cx="2276676" cy="433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0" name="正方形/長方形 89"/>
          <p:cNvSpPr/>
          <p:nvPr/>
        </p:nvSpPr>
        <p:spPr>
          <a:xfrm flipH="1">
            <a:off x="4685622" y="7967384"/>
            <a:ext cx="2222776" cy="433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1" name="テキスト ボックス 90"/>
          <p:cNvSpPr txBox="1"/>
          <p:nvPr/>
        </p:nvSpPr>
        <p:spPr>
          <a:xfrm>
            <a:off x="308407" y="7979059"/>
            <a:ext cx="315661"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①</a:t>
            </a:r>
          </a:p>
        </p:txBody>
      </p:sp>
      <p:sp>
        <p:nvSpPr>
          <p:cNvPr id="92" name="テキスト ボックス 91"/>
          <p:cNvSpPr txBox="1"/>
          <p:nvPr/>
        </p:nvSpPr>
        <p:spPr>
          <a:xfrm>
            <a:off x="2384404" y="7979059"/>
            <a:ext cx="315661"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②</a:t>
            </a:r>
          </a:p>
        </p:txBody>
      </p:sp>
      <p:sp>
        <p:nvSpPr>
          <p:cNvPr id="93" name="テキスト ボックス 92"/>
          <p:cNvSpPr txBox="1"/>
          <p:nvPr/>
        </p:nvSpPr>
        <p:spPr>
          <a:xfrm>
            <a:off x="4647544" y="7979059"/>
            <a:ext cx="315661" cy="238622"/>
          </a:xfrm>
          <a:prstGeom prst="rect">
            <a:avLst/>
          </a:prstGeom>
          <a:noFill/>
        </p:spPr>
        <p:txBody>
          <a:bodyPr wrap="none" lIns="99154" tIns="49577" rIns="99154" bIns="49577" rtlCol="0">
            <a:spAutoFit/>
          </a:bodyPr>
          <a:lstStyle/>
          <a:p>
            <a:r>
              <a:rPr lang="ja-JP" altLang="en-US" sz="900" dirty="0">
                <a:latin typeface="Meiryo UI" pitchFamily="50" charset="-128"/>
                <a:ea typeface="Meiryo UI" pitchFamily="50" charset="-128"/>
                <a:cs typeface="Meiryo UI" pitchFamily="50" charset="-128"/>
              </a:rPr>
              <a:t>③</a:t>
            </a:r>
          </a:p>
        </p:txBody>
      </p:sp>
    </p:spTree>
    <p:extLst>
      <p:ext uri="{BB962C8B-B14F-4D97-AF65-F5344CB8AC3E}">
        <p14:creationId xmlns="" xmlns:p14="http://schemas.microsoft.com/office/powerpoint/2010/main" val="314545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3330910" cy="392510"/>
          </a:xfrm>
          <a:prstGeom prst="rect">
            <a:avLst/>
          </a:prstGeom>
          <a:noFill/>
        </p:spPr>
        <p:txBody>
          <a:bodyPr wrap="none" lIns="99154" tIns="49577" rIns="99154" bIns="49577" rtlCol="0">
            <a:spAutoFit/>
          </a:bodyPr>
          <a:lstStyle/>
          <a:p>
            <a:r>
              <a:rPr lang="ja-JP" altLang="en-US" dirty="0">
                <a:latin typeface="Meiryo UI" pitchFamily="50" charset="-128"/>
                <a:ea typeface="Meiryo UI" pitchFamily="50" charset="-128"/>
                <a:cs typeface="Meiryo UI" pitchFamily="50" charset="-128"/>
              </a:rPr>
              <a:t>エントリーシート②</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応募メニュー</a:t>
            </a:r>
            <a:r>
              <a:rPr lang="en-US" altLang="ja-JP" dirty="0">
                <a:latin typeface="Meiryo UI" pitchFamily="50" charset="-128"/>
                <a:ea typeface="Meiryo UI" pitchFamily="50" charset="-128"/>
                <a:cs typeface="Meiryo UI" pitchFamily="50" charset="-128"/>
              </a:rPr>
              <a:t>】</a:t>
            </a:r>
            <a:endParaRPr lang="ja-JP" altLang="en-US" sz="150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218218" y="3295039"/>
            <a:ext cx="2394756" cy="377121"/>
          </a:xfrm>
          <a:prstGeom prst="rect">
            <a:avLst/>
          </a:prstGeom>
          <a:noFill/>
        </p:spPr>
        <p:txBody>
          <a:bodyPr wrap="none" lIns="99154" tIns="49577" rIns="99154" bIns="49577" rtlCol="0">
            <a:spAutoFit/>
          </a:bodyPr>
          <a:lstStyle/>
          <a:p>
            <a:r>
              <a:rPr lang="ja-JP" altLang="en-US" sz="1800" b="1" dirty="0">
                <a:latin typeface="Meiryo UI" pitchFamily="50" charset="-128"/>
                <a:ea typeface="Meiryo UI" pitchFamily="50" charset="-128"/>
                <a:cs typeface="Meiryo UI" pitchFamily="50" charset="-128"/>
              </a:rPr>
              <a:t>◆応募メニューについて</a:t>
            </a:r>
          </a:p>
        </p:txBody>
      </p:sp>
      <p:sp>
        <p:nvSpPr>
          <p:cNvPr id="25" name="正方形/長方形 24"/>
          <p:cNvSpPr/>
          <p:nvPr/>
        </p:nvSpPr>
        <p:spPr>
          <a:xfrm>
            <a:off x="352754" y="3624300"/>
            <a:ext cx="6555647" cy="40083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7" name="テキスト ボックス 26"/>
          <p:cNvSpPr txBox="1"/>
          <p:nvPr/>
        </p:nvSpPr>
        <p:spPr>
          <a:xfrm>
            <a:off x="395809" y="3624301"/>
            <a:ext cx="4044246" cy="407899"/>
          </a:xfrm>
          <a:prstGeom prst="rect">
            <a:avLst/>
          </a:prstGeom>
          <a:noFill/>
        </p:spPr>
        <p:txBody>
          <a:bodyPr wrap="none" lIns="99154" tIns="49577" rIns="99154" bIns="49577" rtlCol="0">
            <a:spAutoFit/>
          </a:bodyPr>
          <a:lstStyle/>
          <a:p>
            <a:r>
              <a:rPr lang="en-US" altLang="ja-JP" sz="1000" b="1" dirty="0">
                <a:latin typeface="Meiryo UI" pitchFamily="50" charset="-128"/>
                <a:ea typeface="Meiryo UI" pitchFamily="50" charset="-128"/>
                <a:cs typeface="Meiryo UI" pitchFamily="50" charset="-128"/>
              </a:rPr>
              <a:t>※</a:t>
            </a:r>
            <a:r>
              <a:rPr lang="ja-JP" altLang="en-US" sz="1000" b="1" dirty="0">
                <a:latin typeface="Meiryo UI" pitchFamily="50" charset="-128"/>
                <a:ea typeface="Meiryo UI" pitchFamily="50" charset="-128"/>
                <a:cs typeface="Meiryo UI" pitchFamily="50" charset="-128"/>
              </a:rPr>
              <a:t>食材の特徴、アピールポイントなど</a:t>
            </a:r>
            <a:r>
              <a:rPr lang="ja-JP" altLang="en-US" sz="1000" b="1" dirty="0" smtClean="0">
                <a:latin typeface="Meiryo UI" pitchFamily="50" charset="-128"/>
                <a:ea typeface="Meiryo UI" pitchFamily="50" charset="-128"/>
                <a:cs typeface="Meiryo UI" pitchFamily="50" charset="-128"/>
              </a:rPr>
              <a:t>、分かりやすく</a:t>
            </a:r>
            <a:r>
              <a:rPr lang="ja-JP" altLang="en-US" sz="1000" b="1" dirty="0">
                <a:latin typeface="Meiryo UI" pitchFamily="50" charset="-128"/>
                <a:ea typeface="Meiryo UI" pitchFamily="50" charset="-128"/>
                <a:cs typeface="Meiryo UI" pitchFamily="50" charset="-128"/>
              </a:rPr>
              <a:t>明記してください。</a:t>
            </a:r>
            <a:endParaRPr lang="en-US" altLang="ja-JP" sz="1000" b="1" dirty="0">
              <a:latin typeface="Meiryo UI" pitchFamily="50" charset="-128"/>
              <a:ea typeface="Meiryo UI" pitchFamily="50" charset="-128"/>
              <a:cs typeface="Meiryo UI" pitchFamily="50" charset="-128"/>
            </a:endParaRPr>
          </a:p>
          <a:p>
            <a:r>
              <a:rPr lang="en-US" altLang="ja-JP" sz="1000" b="1" dirty="0">
                <a:latin typeface="Meiryo UI" pitchFamily="50" charset="-128"/>
                <a:ea typeface="Meiryo UI" pitchFamily="50" charset="-128"/>
                <a:cs typeface="Meiryo UI" pitchFamily="50" charset="-128"/>
              </a:rPr>
              <a:t>※</a:t>
            </a:r>
            <a:r>
              <a:rPr lang="ja-JP" altLang="en-US" sz="1000" b="1" dirty="0">
                <a:latin typeface="Meiryo UI" pitchFamily="50" charset="-128"/>
                <a:ea typeface="Meiryo UI" pitchFamily="50" charset="-128"/>
                <a:cs typeface="Meiryo UI" pitchFamily="50" charset="-128"/>
              </a:rPr>
              <a:t>審査対象になりますので、上記の内容が分かるように、ご記入ください。</a:t>
            </a:r>
            <a:endParaRPr lang="en-US" altLang="ja-JP" sz="1000" b="1" dirty="0">
              <a:latin typeface="Meiryo UI" pitchFamily="50" charset="-128"/>
              <a:ea typeface="Meiryo UI" pitchFamily="50" charset="-128"/>
              <a:cs typeface="Meiryo UI" pitchFamily="50" charset="-128"/>
            </a:endParaRPr>
          </a:p>
        </p:txBody>
      </p:sp>
      <p:sp>
        <p:nvSpPr>
          <p:cNvPr id="79" name="テキスト ボックス 78"/>
          <p:cNvSpPr txBox="1"/>
          <p:nvPr/>
        </p:nvSpPr>
        <p:spPr>
          <a:xfrm>
            <a:off x="218218" y="560390"/>
            <a:ext cx="4201340" cy="315566"/>
          </a:xfrm>
          <a:prstGeom prst="rect">
            <a:avLst/>
          </a:prstGeom>
          <a:noFill/>
        </p:spPr>
        <p:txBody>
          <a:bodyPr wrap="none" lIns="99154" tIns="49577" rIns="99154" bIns="49577" rtlCol="0">
            <a:spAutoFit/>
          </a:bodyPr>
          <a:lstStyle/>
          <a:p>
            <a:r>
              <a:rPr lang="ja-JP" altLang="en-US" sz="1400" b="1" dirty="0">
                <a:latin typeface="Meiryo UI" pitchFamily="50" charset="-128"/>
                <a:ea typeface="Meiryo UI" pitchFamily="50" charset="-128"/>
                <a:cs typeface="Meiryo UI" pitchFamily="50" charset="-128"/>
              </a:rPr>
              <a:t>◆応募メニュー名　</a:t>
            </a:r>
            <a:r>
              <a:rPr lang="ja-JP" altLang="en-US" sz="1000" b="1" dirty="0">
                <a:latin typeface="Meiryo UI" pitchFamily="50" charset="-128"/>
                <a:ea typeface="Meiryo UI" pitchFamily="50" charset="-128"/>
                <a:cs typeface="Meiryo UI" pitchFamily="50" charset="-128"/>
              </a:rPr>
              <a:t>　（全国大会までこのネーミングで掲載されます）</a:t>
            </a:r>
            <a:endParaRPr lang="ja-JP" altLang="en-US" sz="1400" b="1" dirty="0">
              <a:latin typeface="Meiryo UI" pitchFamily="50" charset="-128"/>
              <a:ea typeface="Meiryo UI" pitchFamily="50" charset="-128"/>
              <a:cs typeface="Meiryo UI" pitchFamily="50" charset="-128"/>
            </a:endParaRPr>
          </a:p>
        </p:txBody>
      </p:sp>
      <p:sp>
        <p:nvSpPr>
          <p:cNvPr id="83" name="正方形/長方形 82"/>
          <p:cNvSpPr/>
          <p:nvPr/>
        </p:nvSpPr>
        <p:spPr>
          <a:xfrm>
            <a:off x="374714" y="895969"/>
            <a:ext cx="6537611" cy="63507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n w="28575">
                <a:solidFill>
                  <a:schemeClr val="tx1"/>
                </a:solidFill>
              </a:ln>
              <a:latin typeface="Meiryo UI" pitchFamily="50" charset="-128"/>
              <a:ea typeface="Meiryo UI" pitchFamily="50" charset="-128"/>
              <a:cs typeface="Meiryo UI" pitchFamily="50" charset="-128"/>
            </a:endParaRPr>
          </a:p>
        </p:txBody>
      </p:sp>
      <p:cxnSp>
        <p:nvCxnSpPr>
          <p:cNvPr id="84" name="直線コネクタ 83"/>
          <p:cNvCxnSpPr/>
          <p:nvPr/>
        </p:nvCxnSpPr>
        <p:spPr>
          <a:xfrm>
            <a:off x="387318" y="1134121"/>
            <a:ext cx="6525007"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294576" y="895971"/>
            <a:ext cx="480771" cy="207844"/>
          </a:xfrm>
          <a:prstGeom prst="rect">
            <a:avLst/>
          </a:prstGeom>
          <a:noFill/>
        </p:spPr>
        <p:txBody>
          <a:bodyPr wrap="none" lIns="99154" tIns="49577" rIns="99154" bIns="49577" rtlCol="0">
            <a:spAutoFit/>
          </a:bodyPr>
          <a:lstStyle/>
          <a:p>
            <a:r>
              <a:rPr lang="ja-JP" altLang="en-US" sz="700" dirty="0">
                <a:latin typeface="Meiryo UI" pitchFamily="50" charset="-128"/>
                <a:ea typeface="Meiryo UI" pitchFamily="50" charset="-128"/>
                <a:cs typeface="Meiryo UI" pitchFamily="50" charset="-128"/>
              </a:rPr>
              <a:t>ふりがな</a:t>
            </a:r>
          </a:p>
        </p:txBody>
      </p:sp>
      <p:sp>
        <p:nvSpPr>
          <p:cNvPr id="93" name="テキスト ボックス 92"/>
          <p:cNvSpPr txBox="1"/>
          <p:nvPr/>
        </p:nvSpPr>
        <p:spPr>
          <a:xfrm>
            <a:off x="3492153" y="1498271"/>
            <a:ext cx="3305262" cy="315566"/>
          </a:xfrm>
          <a:prstGeom prst="rect">
            <a:avLst/>
          </a:prstGeom>
          <a:noFill/>
        </p:spPr>
        <p:txBody>
          <a:bodyPr wrap="none" lIns="99154" tIns="49577" rIns="99154" bIns="49577" rtlCol="0">
            <a:spAutoFit/>
          </a:bodyPr>
          <a:lstStyle/>
          <a:p>
            <a:r>
              <a:rPr lang="ja-JP" altLang="en-US" sz="1400" b="1" dirty="0">
                <a:latin typeface="Meiryo UI" pitchFamily="50" charset="-128"/>
                <a:ea typeface="Meiryo UI" pitchFamily="50" charset="-128"/>
                <a:cs typeface="Meiryo UI" pitchFamily="50" charset="-128"/>
              </a:rPr>
              <a:t>◆応募メニューの調理時間（</a:t>
            </a:r>
            <a:r>
              <a:rPr lang="en-US" altLang="ja-JP" sz="1400" b="1" dirty="0">
                <a:latin typeface="Meiryo UI" pitchFamily="50" charset="-128"/>
                <a:ea typeface="Meiryo UI" pitchFamily="50" charset="-128"/>
                <a:cs typeface="Meiryo UI" pitchFamily="50" charset="-128"/>
              </a:rPr>
              <a:t>1</a:t>
            </a:r>
            <a:r>
              <a:rPr lang="ja-JP" altLang="en-US" sz="1400" b="1" dirty="0">
                <a:latin typeface="Meiryo UI" pitchFamily="50" charset="-128"/>
                <a:ea typeface="Meiryo UI" pitchFamily="50" charset="-128"/>
                <a:cs typeface="Meiryo UI" pitchFamily="50" charset="-128"/>
              </a:rPr>
              <a:t>食当たり）</a:t>
            </a:r>
          </a:p>
        </p:txBody>
      </p:sp>
      <p:sp>
        <p:nvSpPr>
          <p:cNvPr id="94" name="テキスト ボックス 93"/>
          <p:cNvSpPr txBox="1"/>
          <p:nvPr/>
        </p:nvSpPr>
        <p:spPr>
          <a:xfrm>
            <a:off x="5096683" y="1943968"/>
            <a:ext cx="339686" cy="276769"/>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分</a:t>
            </a:r>
          </a:p>
        </p:txBody>
      </p:sp>
      <p:sp>
        <p:nvSpPr>
          <p:cNvPr id="31" name="テキスト ボックス 30"/>
          <p:cNvSpPr txBox="1"/>
          <p:nvPr/>
        </p:nvSpPr>
        <p:spPr>
          <a:xfrm>
            <a:off x="6973680" y="9791148"/>
            <a:ext cx="334897" cy="361732"/>
          </a:xfrm>
          <a:prstGeom prst="rect">
            <a:avLst/>
          </a:prstGeom>
          <a:noFill/>
        </p:spPr>
        <p:txBody>
          <a:bodyPr wrap="none" lIns="99154" tIns="49577" rIns="99154" bIns="49577" rtlCol="0">
            <a:spAutoFit/>
          </a:bodyPr>
          <a:lstStyle/>
          <a:p>
            <a:r>
              <a:rPr lang="en-US" altLang="ja-JP" sz="1700" dirty="0">
                <a:latin typeface="Meiryo UI" pitchFamily="50" charset="-128"/>
                <a:ea typeface="Meiryo UI" pitchFamily="50" charset="-128"/>
                <a:cs typeface="Meiryo UI" pitchFamily="50" charset="-128"/>
              </a:rPr>
              <a:t>3</a:t>
            </a:r>
            <a:endParaRPr lang="ja-JP" altLang="en-US" sz="17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179785" y="7632600"/>
            <a:ext cx="2099804" cy="315566"/>
          </a:xfrm>
          <a:prstGeom prst="rect">
            <a:avLst/>
          </a:prstGeom>
          <a:noFill/>
        </p:spPr>
        <p:txBody>
          <a:bodyPr wrap="none" lIns="99154" tIns="49577" rIns="99154" bIns="49577" rtlCol="0">
            <a:spAutoFit/>
          </a:bodyPr>
          <a:lstStyle/>
          <a:p>
            <a:r>
              <a:rPr lang="ja-JP" altLang="en-US" sz="1400" b="1" dirty="0">
                <a:latin typeface="Meiryo UI" pitchFamily="50" charset="-128"/>
                <a:ea typeface="Meiryo UI" pitchFamily="50" charset="-128"/>
                <a:cs typeface="Meiryo UI" pitchFamily="50" charset="-128"/>
              </a:rPr>
              <a:t>◆店舗（企業）の特長　</a:t>
            </a:r>
          </a:p>
        </p:txBody>
      </p:sp>
      <p:sp>
        <p:nvSpPr>
          <p:cNvPr id="38" name="正方形/長方形 37"/>
          <p:cNvSpPr/>
          <p:nvPr/>
        </p:nvSpPr>
        <p:spPr>
          <a:xfrm>
            <a:off x="363662" y="7920632"/>
            <a:ext cx="6521044" cy="181671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43" name="正方形/長方形 42"/>
          <p:cNvSpPr/>
          <p:nvPr/>
        </p:nvSpPr>
        <p:spPr>
          <a:xfrm>
            <a:off x="387317" y="1804435"/>
            <a:ext cx="1371522" cy="4275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44" name="テキスト ボックス 43"/>
          <p:cNvSpPr txBox="1"/>
          <p:nvPr/>
        </p:nvSpPr>
        <p:spPr>
          <a:xfrm>
            <a:off x="218218" y="1498271"/>
            <a:ext cx="2946189" cy="315566"/>
          </a:xfrm>
          <a:prstGeom prst="rect">
            <a:avLst/>
          </a:prstGeom>
          <a:noFill/>
        </p:spPr>
        <p:txBody>
          <a:bodyPr wrap="none" lIns="99154" tIns="49577" rIns="99154" bIns="49577" rtlCol="0">
            <a:spAutoFit/>
          </a:bodyPr>
          <a:lstStyle/>
          <a:p>
            <a:r>
              <a:rPr lang="ja-JP" altLang="en-US" sz="1400" b="1" dirty="0">
                <a:latin typeface="Meiryo UI" pitchFamily="50" charset="-128"/>
                <a:ea typeface="Meiryo UI" pitchFamily="50" charset="-128"/>
                <a:cs typeface="Meiryo UI" pitchFamily="50" charset="-128"/>
              </a:rPr>
              <a:t>◆応募メニューの価格（</a:t>
            </a:r>
            <a:r>
              <a:rPr lang="en-US" altLang="ja-JP" sz="1400" b="1" dirty="0">
                <a:latin typeface="Meiryo UI" pitchFamily="50" charset="-128"/>
                <a:ea typeface="Meiryo UI" pitchFamily="50" charset="-128"/>
                <a:cs typeface="Meiryo UI" pitchFamily="50" charset="-128"/>
              </a:rPr>
              <a:t>1</a:t>
            </a:r>
            <a:r>
              <a:rPr lang="ja-JP" altLang="en-US" sz="1400" b="1" dirty="0">
                <a:latin typeface="Meiryo UI" pitchFamily="50" charset="-128"/>
                <a:ea typeface="Meiryo UI" pitchFamily="50" charset="-128"/>
                <a:cs typeface="Meiryo UI" pitchFamily="50" charset="-128"/>
              </a:rPr>
              <a:t>食当たり）</a:t>
            </a:r>
            <a:endParaRPr lang="ja-JP" altLang="en-US" sz="1100" b="1"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374714" y="1776928"/>
            <a:ext cx="611662" cy="228900"/>
          </a:xfrm>
          <a:prstGeom prst="rect">
            <a:avLst/>
          </a:prstGeom>
          <a:noFill/>
        </p:spPr>
        <p:txBody>
          <a:bodyPr wrap="none" lIns="99154" tIns="49577" rIns="99154" bIns="49577" rtlCol="0">
            <a:spAutoFit/>
          </a:bodyPr>
          <a:lstStyle/>
          <a:p>
            <a:r>
              <a:rPr lang="ja-JP" altLang="en-US" sz="800" dirty="0">
                <a:latin typeface="Meiryo UI" pitchFamily="50" charset="-128"/>
                <a:ea typeface="Meiryo UI" pitchFamily="50" charset="-128"/>
                <a:cs typeface="Meiryo UI" pitchFamily="50" charset="-128"/>
              </a:rPr>
              <a:t>提供価格</a:t>
            </a:r>
          </a:p>
        </p:txBody>
      </p:sp>
      <p:sp>
        <p:nvSpPr>
          <p:cNvPr id="46" name="テキスト ボックス 45"/>
          <p:cNvSpPr txBox="1"/>
          <p:nvPr/>
        </p:nvSpPr>
        <p:spPr>
          <a:xfrm>
            <a:off x="1496283" y="2027239"/>
            <a:ext cx="339686" cy="276769"/>
          </a:xfrm>
          <a:prstGeom prst="rect">
            <a:avLst/>
          </a:prstGeom>
          <a:noFill/>
        </p:spPr>
        <p:txBody>
          <a:bodyPr wrap="none" lIns="99154" tIns="49577" rIns="99154" bIns="49577" rtlCol="0">
            <a:spAutoFit/>
          </a:bodyPr>
          <a:lstStyle/>
          <a:p>
            <a:r>
              <a:rPr lang="ja-JP" altLang="en-US" sz="1100" dirty="0">
                <a:latin typeface="Meiryo UI" pitchFamily="50" charset="-128"/>
                <a:ea typeface="Meiryo UI" pitchFamily="50" charset="-128"/>
                <a:cs typeface="Meiryo UI" pitchFamily="50" charset="-128"/>
              </a:rPr>
              <a:t>円</a:t>
            </a:r>
          </a:p>
        </p:txBody>
      </p:sp>
      <p:sp>
        <p:nvSpPr>
          <p:cNvPr id="50" name="正方形/長方形 49"/>
          <p:cNvSpPr/>
          <p:nvPr/>
        </p:nvSpPr>
        <p:spPr>
          <a:xfrm>
            <a:off x="3814000" y="1782543"/>
            <a:ext cx="1550361" cy="4494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42" name="正方形/長方形 41"/>
          <p:cNvSpPr/>
          <p:nvPr/>
        </p:nvSpPr>
        <p:spPr>
          <a:xfrm>
            <a:off x="200037" y="560389"/>
            <a:ext cx="6872264" cy="9242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33" name="正方形/長方形 32"/>
          <p:cNvSpPr/>
          <p:nvPr/>
        </p:nvSpPr>
        <p:spPr>
          <a:xfrm>
            <a:off x="5274256" y="112398"/>
            <a:ext cx="1817108" cy="31940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8" name="テキスト ボックス 27"/>
          <p:cNvSpPr txBox="1"/>
          <p:nvPr/>
        </p:nvSpPr>
        <p:spPr>
          <a:xfrm>
            <a:off x="4284241" y="170987"/>
            <a:ext cx="974297" cy="260813"/>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事務局記入欄</a:t>
            </a:r>
          </a:p>
        </p:txBody>
      </p:sp>
      <p:sp>
        <p:nvSpPr>
          <p:cNvPr id="32" name="テキスト ボックス 31"/>
          <p:cNvSpPr txBox="1"/>
          <p:nvPr/>
        </p:nvSpPr>
        <p:spPr>
          <a:xfrm>
            <a:off x="971873" y="9830128"/>
            <a:ext cx="5255765" cy="219719"/>
          </a:xfrm>
          <a:prstGeom prst="rect">
            <a:avLst/>
          </a:prstGeom>
          <a:noFill/>
        </p:spPr>
        <p:txBody>
          <a:bodyPr wrap="square" lIns="95674" tIns="47837" rIns="95674" bIns="47837" rtlCol="0">
            <a:spAutoFit/>
          </a:bodyPr>
          <a:lstStyle/>
          <a:p>
            <a:pPr algn="ctr"/>
            <a:r>
              <a:rPr lang="en-US" altLang="ja-JP" sz="800" dirty="0">
                <a:latin typeface="Meiryo UI" pitchFamily="50" charset="-128"/>
                <a:ea typeface="Meiryo UI" pitchFamily="50" charset="-128"/>
                <a:cs typeface="Meiryo UI" pitchFamily="50" charset="-128"/>
              </a:rPr>
              <a:t>A4</a:t>
            </a:r>
            <a:r>
              <a:rPr lang="ja-JP" altLang="en-US" sz="800" dirty="0">
                <a:latin typeface="Meiryo UI" pitchFamily="50" charset="-128"/>
                <a:ea typeface="Meiryo UI" pitchFamily="50" charset="-128"/>
                <a:cs typeface="Meiryo UI" pitchFamily="50" charset="-128"/>
              </a:rPr>
              <a:t>サイズ用紙に片面で印刷してご使用ください。</a:t>
            </a:r>
            <a:endParaRPr lang="en-US" altLang="ja-JP" sz="8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1691953" y="1791241"/>
            <a:ext cx="2160240" cy="584775"/>
          </a:xfrm>
          <a:prstGeom prst="rect">
            <a:avLst/>
          </a:prstGeom>
          <a:noFill/>
        </p:spPr>
        <p:txBody>
          <a:bodyPr wrap="square" rtlCol="0">
            <a:spAutoFit/>
          </a:bodyPr>
          <a:lstStyle/>
          <a:p>
            <a:r>
              <a:rPr lang="en-US" altLang="ja-JP" sz="800" dirty="0"/>
              <a:t>※</a:t>
            </a:r>
            <a:r>
              <a:rPr lang="ja-JP" altLang="en-US" sz="800" dirty="0"/>
              <a:t>店舗での通常販売額になります。</a:t>
            </a:r>
            <a:endParaRPr lang="en-US" altLang="ja-JP" sz="800" dirty="0"/>
          </a:p>
          <a:p>
            <a:r>
              <a:rPr lang="en-US" altLang="ja-JP" sz="800" dirty="0"/>
              <a:t>※</a:t>
            </a:r>
            <a:r>
              <a:rPr lang="ja-JP" altLang="en-US" sz="800" dirty="0"/>
              <a:t>未発売の場合は想定額。</a:t>
            </a:r>
            <a:endParaRPr lang="en-US" altLang="ja-JP" sz="800" dirty="0"/>
          </a:p>
          <a:p>
            <a:r>
              <a:rPr lang="en-US" altLang="ja-JP" sz="800" dirty="0"/>
              <a:t>※</a:t>
            </a:r>
            <a:r>
              <a:rPr lang="ja-JP" altLang="en-US" sz="800" dirty="0"/>
              <a:t>大会での提供価格ではありません。</a:t>
            </a:r>
            <a:endParaRPr lang="en-US" altLang="ja-JP" sz="800" dirty="0"/>
          </a:p>
          <a:p>
            <a:r>
              <a:rPr lang="en-US" altLang="ja-JP" sz="800" dirty="0">
                <a:solidFill>
                  <a:srgbClr val="FF0000"/>
                </a:solidFill>
              </a:rPr>
              <a:t>※</a:t>
            </a:r>
            <a:r>
              <a:rPr lang="ja-JP" altLang="en-US" sz="800" dirty="0">
                <a:solidFill>
                  <a:srgbClr val="FF0000"/>
                </a:solidFill>
              </a:rPr>
              <a:t>販売価格内での原価設定をお願いいたします。</a:t>
            </a:r>
          </a:p>
        </p:txBody>
      </p:sp>
      <p:sp>
        <p:nvSpPr>
          <p:cNvPr id="34" name="テキスト ボックス 33"/>
          <p:cNvSpPr txBox="1"/>
          <p:nvPr/>
        </p:nvSpPr>
        <p:spPr>
          <a:xfrm>
            <a:off x="5292353" y="1770335"/>
            <a:ext cx="1704313" cy="461665"/>
          </a:xfrm>
          <a:prstGeom prst="rect">
            <a:avLst/>
          </a:prstGeom>
          <a:noFill/>
        </p:spPr>
        <p:txBody>
          <a:bodyPr wrap="none" rtlCol="0">
            <a:spAutoFit/>
          </a:bodyPr>
          <a:lstStyle/>
          <a:p>
            <a:r>
              <a:rPr lang="en-US" altLang="ja-JP" sz="800" dirty="0"/>
              <a:t>※</a:t>
            </a:r>
            <a:r>
              <a:rPr lang="ja-JP" altLang="en-US" sz="800" dirty="0"/>
              <a:t>店舗での提供時間。</a:t>
            </a:r>
            <a:endParaRPr lang="en-US" altLang="ja-JP" sz="800" dirty="0"/>
          </a:p>
          <a:p>
            <a:r>
              <a:rPr kumimoji="1" lang="en-US" altLang="ja-JP" sz="800" dirty="0"/>
              <a:t>※</a:t>
            </a:r>
            <a:r>
              <a:rPr kumimoji="1" lang="ja-JP" altLang="en-US" sz="800" dirty="0"/>
              <a:t>未発売の場合は想定時間。</a:t>
            </a:r>
            <a:endParaRPr kumimoji="1" lang="en-US" altLang="ja-JP" sz="800" dirty="0"/>
          </a:p>
          <a:p>
            <a:r>
              <a:rPr lang="en-US" altLang="ja-JP" sz="800" dirty="0"/>
              <a:t>※</a:t>
            </a:r>
            <a:r>
              <a:rPr lang="ja-JP" altLang="en-US" sz="800" dirty="0"/>
              <a:t>大会での調理時間ではありません。</a:t>
            </a:r>
            <a:endParaRPr kumimoji="1" lang="ja-JP" altLang="en-US" sz="800" dirty="0"/>
          </a:p>
        </p:txBody>
      </p:sp>
      <p:sp>
        <p:nvSpPr>
          <p:cNvPr id="41" name="テキスト ボックス 40"/>
          <p:cNvSpPr txBox="1"/>
          <p:nvPr/>
        </p:nvSpPr>
        <p:spPr>
          <a:xfrm>
            <a:off x="323801" y="7954653"/>
            <a:ext cx="6152195" cy="254011"/>
          </a:xfrm>
          <a:prstGeom prst="rect">
            <a:avLst/>
          </a:prstGeom>
          <a:noFill/>
        </p:spPr>
        <p:txBody>
          <a:bodyPr wrap="none" lIns="99154" tIns="49577" rIns="99154" bIns="49577" rtlCol="0">
            <a:spAutoFit/>
          </a:bodyPr>
          <a:lstStyle/>
          <a:p>
            <a:r>
              <a:rPr lang="en-US" altLang="ja-JP" sz="1000" b="1" dirty="0">
                <a:latin typeface="Meiryo UI" pitchFamily="50" charset="-128"/>
                <a:ea typeface="Meiryo UI" pitchFamily="50" charset="-128"/>
                <a:cs typeface="Meiryo UI" pitchFamily="50" charset="-128"/>
              </a:rPr>
              <a:t>※</a:t>
            </a:r>
            <a:r>
              <a:rPr lang="ja-JP" altLang="en-US" sz="1000" b="1" dirty="0">
                <a:latin typeface="Meiryo UI" pitchFamily="50" charset="-128"/>
                <a:ea typeface="Meiryo UI" pitchFamily="50" charset="-128"/>
                <a:cs typeface="Meiryo UI" pitchFamily="50" charset="-128"/>
              </a:rPr>
              <a:t>テレビや新聞などのメディア掲載の際に、トピックになるような特徴・アピールポイントがありましたらご記入ください。</a:t>
            </a:r>
            <a:endParaRPr lang="en-US" altLang="ja-JP" sz="1000" b="1" dirty="0">
              <a:latin typeface="Meiryo UI" pitchFamily="50" charset="-128"/>
              <a:ea typeface="Meiryo UI" pitchFamily="50" charset="-128"/>
              <a:cs typeface="Meiryo UI" pitchFamily="50" charset="-128"/>
            </a:endParaRPr>
          </a:p>
        </p:txBody>
      </p:sp>
      <p:sp>
        <p:nvSpPr>
          <p:cNvPr id="47" name="テキスト ボックス 46"/>
          <p:cNvSpPr txBox="1"/>
          <p:nvPr/>
        </p:nvSpPr>
        <p:spPr>
          <a:xfrm>
            <a:off x="234907" y="2376016"/>
            <a:ext cx="4893837" cy="531009"/>
          </a:xfrm>
          <a:prstGeom prst="rect">
            <a:avLst/>
          </a:prstGeom>
          <a:noFill/>
        </p:spPr>
        <p:txBody>
          <a:bodyPr wrap="none" lIns="99154" tIns="49577" rIns="99154" bIns="49577" rtlCol="0">
            <a:spAutoFit/>
          </a:bodyPr>
          <a:lstStyle/>
          <a:p>
            <a:r>
              <a:rPr lang="ja-JP" altLang="en-US" sz="1800" b="1" dirty="0">
                <a:latin typeface="Meiryo UI" pitchFamily="50" charset="-128"/>
                <a:ea typeface="Meiryo UI" pitchFamily="50" charset="-128"/>
                <a:cs typeface="Meiryo UI" pitchFamily="50" charset="-128"/>
              </a:rPr>
              <a:t>◆審査基準</a:t>
            </a:r>
            <a:endParaRPr lang="en-US" altLang="ja-JP" sz="1000" b="1" dirty="0">
              <a:latin typeface="Meiryo UI" pitchFamily="50" charset="-128"/>
              <a:ea typeface="Meiryo UI" pitchFamily="50" charset="-128"/>
              <a:cs typeface="Meiryo UI" pitchFamily="50" charset="-128"/>
            </a:endParaRPr>
          </a:p>
          <a:p>
            <a:r>
              <a:rPr lang="ja-JP" altLang="en-US" sz="1000" b="1" dirty="0">
                <a:latin typeface="Meiryo UI" pitchFamily="50" charset="-128"/>
                <a:ea typeface="Meiryo UI" pitchFamily="50" charset="-128"/>
                <a:cs typeface="Meiryo UI" pitchFamily="50" charset="-128"/>
              </a:rPr>
              <a:t>　「ケチャップの</a:t>
            </a:r>
            <a:r>
              <a:rPr lang="ja-JP" altLang="en-US" sz="1000" b="1" dirty="0" smtClean="0">
                <a:latin typeface="Meiryo UI" pitchFamily="50" charset="-128"/>
                <a:ea typeface="Meiryo UI" pitchFamily="50" charset="-128"/>
                <a:cs typeface="Meiryo UI" pitchFamily="50" charset="-128"/>
              </a:rPr>
              <a:t>活用ポイント</a:t>
            </a:r>
            <a:r>
              <a:rPr lang="ja-JP" altLang="en-US" sz="1000" b="1" dirty="0">
                <a:latin typeface="Meiryo UI" pitchFamily="50" charset="-128"/>
                <a:ea typeface="Meiryo UI" pitchFamily="50" charset="-128"/>
                <a:cs typeface="Meiryo UI" pitchFamily="50" charset="-128"/>
              </a:rPr>
              <a:t>」「地域特性」「ビジュアル（見た目）」の</a:t>
            </a:r>
            <a:r>
              <a:rPr lang="en-US" altLang="ja-JP" sz="1000" b="1" dirty="0">
                <a:latin typeface="Meiryo UI" pitchFamily="50" charset="-128"/>
                <a:ea typeface="Meiryo UI" pitchFamily="50" charset="-128"/>
                <a:cs typeface="Meiryo UI" pitchFamily="50" charset="-128"/>
              </a:rPr>
              <a:t>3</a:t>
            </a:r>
            <a:r>
              <a:rPr lang="ja-JP" altLang="en-US" sz="1000" b="1" dirty="0">
                <a:latin typeface="Meiryo UI" pitchFamily="50" charset="-128"/>
                <a:ea typeface="Meiryo UI" pitchFamily="50" charset="-128"/>
                <a:cs typeface="Meiryo UI" pitchFamily="50" charset="-128"/>
              </a:rPr>
              <a:t>点で審査いたします。</a:t>
            </a:r>
            <a:endParaRPr lang="en-US" altLang="ja-JP" sz="1000" b="1" dirty="0">
              <a:latin typeface="Meiryo UI" pitchFamily="50" charset="-128"/>
              <a:ea typeface="Meiryo UI" pitchFamily="50" charset="-128"/>
              <a:cs typeface="Meiryo UI" pitchFamily="50" charset="-128"/>
            </a:endParaRPr>
          </a:p>
        </p:txBody>
      </p:sp>
      <p:sp>
        <p:nvSpPr>
          <p:cNvPr id="48" name="テキスト ボックス 47"/>
          <p:cNvSpPr txBox="1"/>
          <p:nvPr/>
        </p:nvSpPr>
        <p:spPr>
          <a:xfrm>
            <a:off x="395808" y="2865264"/>
            <a:ext cx="6080187" cy="369332"/>
          </a:xfrm>
          <a:prstGeom prst="rect">
            <a:avLst/>
          </a:prstGeom>
          <a:noFill/>
        </p:spPr>
        <p:txBody>
          <a:bodyPr wrap="square" rtlCol="0">
            <a:spAutoFit/>
          </a:bodyPr>
          <a:lstStyle/>
          <a:p>
            <a:r>
              <a:rPr lang="en-US" altLang="ja-JP" sz="900" dirty="0"/>
              <a:t>※</a:t>
            </a:r>
            <a:r>
              <a:rPr lang="ja-JP" altLang="en-US" sz="900" dirty="0"/>
              <a:t>ケチャップの</a:t>
            </a:r>
            <a:r>
              <a:rPr lang="ja-JP" altLang="en-US" sz="900" dirty="0" smtClean="0"/>
              <a:t>活用ポイント</a:t>
            </a:r>
            <a:r>
              <a:rPr lang="ja-JP" altLang="en-US" sz="900" dirty="0"/>
              <a:t>とは、「ケチャップのおいしさを引き出す技」「隠し味としてケチャップをここに使っている」などを指します。</a:t>
            </a:r>
            <a:endParaRPr lang="en-US" altLang="ja-JP" sz="900" dirty="0"/>
          </a:p>
          <a:p>
            <a:r>
              <a:rPr lang="en-US" altLang="ja-JP" sz="900" dirty="0"/>
              <a:t>※</a:t>
            </a:r>
            <a:r>
              <a:rPr lang="ja-JP" altLang="en-US" sz="900" dirty="0"/>
              <a:t>地域特性とは、「地域の食材を使用している」「地域に愛されている味」「地域ならではのこだわりがある」など</a:t>
            </a:r>
            <a:r>
              <a:rPr lang="ja-JP" altLang="en-US" sz="900" dirty="0" smtClean="0"/>
              <a:t>を指します</a:t>
            </a:r>
            <a:r>
              <a:rPr lang="ja-JP" altLang="en-US" sz="900" dirty="0"/>
              <a:t>。</a:t>
            </a:r>
            <a:endParaRPr kumimoji="1" lang="ja-JP" altLang="en-US" sz="900" dirty="0"/>
          </a:p>
        </p:txBody>
      </p:sp>
    </p:spTree>
    <p:extLst>
      <p:ext uri="{BB962C8B-B14F-4D97-AF65-F5344CB8AC3E}">
        <p14:creationId xmlns="" xmlns:p14="http://schemas.microsoft.com/office/powerpoint/2010/main" val="425028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3353352" cy="392510"/>
          </a:xfrm>
          <a:prstGeom prst="rect">
            <a:avLst/>
          </a:prstGeom>
          <a:noFill/>
        </p:spPr>
        <p:txBody>
          <a:bodyPr wrap="none" lIns="99154" tIns="49577" rIns="99154" bIns="49577" rtlCol="0">
            <a:spAutoFit/>
          </a:bodyPr>
          <a:lstStyle/>
          <a:p>
            <a:r>
              <a:rPr lang="ja-JP" altLang="en-US" dirty="0">
                <a:latin typeface="Meiryo UI" pitchFamily="50" charset="-128"/>
                <a:ea typeface="Meiryo UI" pitchFamily="50" charset="-128"/>
                <a:cs typeface="Meiryo UI" pitchFamily="50" charset="-128"/>
              </a:rPr>
              <a:t>エントリーシート③</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調理工程表</a:t>
            </a:r>
            <a:r>
              <a:rPr lang="en-US" altLang="ja-JP" dirty="0">
                <a:latin typeface="Meiryo UI" pitchFamily="50" charset="-128"/>
                <a:ea typeface="Meiryo UI" pitchFamily="50" charset="-128"/>
                <a:cs typeface="Meiryo UI" pitchFamily="50" charset="-128"/>
              </a:rPr>
              <a:t>】</a:t>
            </a:r>
            <a:endParaRPr lang="ja-JP" altLang="en-US" sz="1500" dirty="0">
              <a:latin typeface="Meiryo UI" pitchFamily="50" charset="-128"/>
              <a:ea typeface="Meiryo UI" pitchFamily="50" charset="-128"/>
              <a:cs typeface="Meiryo UI" pitchFamily="50" charset="-128"/>
            </a:endParaRPr>
          </a:p>
        </p:txBody>
      </p:sp>
      <p:sp>
        <p:nvSpPr>
          <p:cNvPr id="4" name="正方形/長方形 3"/>
          <p:cNvSpPr/>
          <p:nvPr/>
        </p:nvSpPr>
        <p:spPr>
          <a:xfrm>
            <a:off x="5274256" y="112398"/>
            <a:ext cx="1817108" cy="31940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5" name="テキスト ボックス 4"/>
          <p:cNvSpPr txBox="1"/>
          <p:nvPr/>
        </p:nvSpPr>
        <p:spPr>
          <a:xfrm>
            <a:off x="4284241" y="170987"/>
            <a:ext cx="974297" cy="260813"/>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事務局記入欄</a:t>
            </a:r>
          </a:p>
        </p:txBody>
      </p:sp>
      <p:sp>
        <p:nvSpPr>
          <p:cNvPr id="6" name="正方形/長方形 5"/>
          <p:cNvSpPr/>
          <p:nvPr/>
        </p:nvSpPr>
        <p:spPr>
          <a:xfrm>
            <a:off x="200037" y="560389"/>
            <a:ext cx="6872264" cy="9242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7" name="テキスト ボックス 6"/>
          <p:cNvSpPr txBox="1"/>
          <p:nvPr/>
        </p:nvSpPr>
        <p:spPr>
          <a:xfrm>
            <a:off x="200037" y="575816"/>
            <a:ext cx="4490332" cy="600164"/>
          </a:xfrm>
          <a:prstGeom prst="rect">
            <a:avLst/>
          </a:prstGeom>
          <a:noFill/>
        </p:spPr>
        <p:txBody>
          <a:bodyPr wrap="none" rtlCol="0">
            <a:spAutoFit/>
          </a:bodyPr>
          <a:lstStyle/>
          <a:p>
            <a:r>
              <a:rPr kumimoji="1" lang="ja-JP" altLang="en-US" sz="1100" dirty="0"/>
              <a:t>審査のほか大会告知物・ツール類に</a:t>
            </a:r>
            <a:r>
              <a:rPr kumimoji="1" lang="en-US" altLang="ja-JP" sz="1100" dirty="0"/>
              <a:t>【</a:t>
            </a:r>
            <a:r>
              <a:rPr kumimoji="1" lang="ja-JP" altLang="en-US" sz="1100" dirty="0"/>
              <a:t>調理工程表</a:t>
            </a:r>
            <a:r>
              <a:rPr kumimoji="1" lang="en-US" altLang="ja-JP" sz="1100" dirty="0"/>
              <a:t>】</a:t>
            </a:r>
            <a:r>
              <a:rPr kumimoji="1" lang="ja-JP" altLang="en-US" sz="1100" dirty="0"/>
              <a:t>内容を記載し</a:t>
            </a:r>
            <a:r>
              <a:rPr lang="ja-JP" altLang="en-US" sz="1100" dirty="0"/>
              <a:t>ます。</a:t>
            </a:r>
            <a:endParaRPr lang="en-US" altLang="ja-JP" sz="1100" dirty="0"/>
          </a:p>
          <a:p>
            <a:r>
              <a:rPr kumimoji="1" lang="ja-JP" altLang="en-US" sz="1100" dirty="0"/>
              <a:t>公開できる情報及び審査の際再現できる内容をご記入ください。</a:t>
            </a:r>
            <a:endParaRPr kumimoji="1" lang="en-US" altLang="ja-JP" sz="1100" dirty="0"/>
          </a:p>
          <a:p>
            <a:r>
              <a:rPr lang="ja-JP" altLang="en-US" sz="1100" dirty="0"/>
              <a:t>企業</a:t>
            </a:r>
            <a:r>
              <a:rPr lang="ja-JP" altLang="en-US" sz="1100" dirty="0" smtClean="0"/>
              <a:t>秘密に該当する事項が</a:t>
            </a:r>
            <a:r>
              <a:rPr lang="ja-JP" altLang="en-US" sz="1100" dirty="0"/>
              <a:t>あり記載できない場合はその旨を記載ください。</a:t>
            </a:r>
            <a:endParaRPr kumimoji="1" lang="ja-JP" altLang="en-US" sz="1100" dirty="0"/>
          </a:p>
        </p:txBody>
      </p:sp>
      <p:graphicFrame>
        <p:nvGraphicFramePr>
          <p:cNvPr id="9" name="表 8"/>
          <p:cNvGraphicFramePr>
            <a:graphicFrameLocks noGrp="1"/>
          </p:cNvGraphicFramePr>
          <p:nvPr>
            <p:extLst>
              <p:ext uri="{D42A27DB-BD31-4B8C-83A1-F6EECF244321}">
                <p14:modId xmlns="" xmlns:p14="http://schemas.microsoft.com/office/powerpoint/2010/main" val="3344780934"/>
              </p:ext>
            </p:extLst>
          </p:nvPr>
        </p:nvGraphicFramePr>
        <p:xfrm>
          <a:off x="373221" y="1237732"/>
          <a:ext cx="6408216" cy="2002380"/>
        </p:xfrm>
        <a:graphic>
          <a:graphicData uri="http://schemas.openxmlformats.org/drawingml/2006/table">
            <a:tbl>
              <a:tblPr firstRow="1" bandRow="1">
                <a:tableStyleId>{5940675A-B579-460E-94D1-54222C63F5DA}</a:tableStyleId>
              </a:tblPr>
              <a:tblGrid>
                <a:gridCol w="1390740">
                  <a:extLst>
                    <a:ext uri="{9D8B030D-6E8A-4147-A177-3AD203B41FA5}">
                      <a16:colId xmlns="" xmlns:a16="http://schemas.microsoft.com/office/drawing/2014/main" val="898501920"/>
                    </a:ext>
                  </a:extLst>
                </a:gridCol>
                <a:gridCol w="2508738">
                  <a:extLst>
                    <a:ext uri="{9D8B030D-6E8A-4147-A177-3AD203B41FA5}">
                      <a16:colId xmlns="" xmlns:a16="http://schemas.microsoft.com/office/drawing/2014/main" val="2360898952"/>
                    </a:ext>
                  </a:extLst>
                </a:gridCol>
                <a:gridCol w="2508738">
                  <a:extLst>
                    <a:ext uri="{9D8B030D-6E8A-4147-A177-3AD203B41FA5}">
                      <a16:colId xmlns="" xmlns:a16="http://schemas.microsoft.com/office/drawing/2014/main" val="134048491"/>
                    </a:ext>
                  </a:extLst>
                </a:gridCol>
              </a:tblGrid>
              <a:tr h="205541">
                <a:tc>
                  <a:txBody>
                    <a:bodyPr/>
                    <a:lstStyle/>
                    <a:p>
                      <a:pPr algn="ctr"/>
                      <a:r>
                        <a:rPr kumimoji="1" lang="ja-JP" altLang="en-US" sz="1200" dirty="0"/>
                        <a:t>項目</a:t>
                      </a:r>
                    </a:p>
                  </a:txBody>
                  <a:tcPr anchor="ctr">
                    <a:solidFill>
                      <a:schemeClr val="accent5">
                        <a:lumMod val="20000"/>
                        <a:lumOff val="80000"/>
                      </a:schemeClr>
                    </a:solidFill>
                  </a:tcPr>
                </a:tc>
                <a:tc gridSpan="2">
                  <a:txBody>
                    <a:bodyPr/>
                    <a:lstStyle/>
                    <a:p>
                      <a:pPr algn="ctr"/>
                      <a:r>
                        <a:rPr kumimoji="1" lang="ja-JP" altLang="en-US" sz="1200" dirty="0"/>
                        <a:t>記入欄</a:t>
                      </a:r>
                    </a:p>
                  </a:txBody>
                  <a:tcPr anchor="ctr">
                    <a:solidFill>
                      <a:schemeClr val="accent5">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1110542924"/>
                  </a:ext>
                </a:extLst>
              </a:tr>
              <a:tr h="288010">
                <a:tc>
                  <a:txBody>
                    <a:bodyPr/>
                    <a:lstStyle/>
                    <a:p>
                      <a:pPr algn="ctr"/>
                      <a:r>
                        <a:rPr kumimoji="1" lang="ja-JP" altLang="en-US" sz="1200" dirty="0"/>
                        <a:t>エントリー大会名</a:t>
                      </a:r>
                      <a:endParaRPr kumimoji="1" lang="en-US" altLang="ja-JP" sz="1200" dirty="0"/>
                    </a:p>
                  </a:txBody>
                  <a:tcPr anchor="ctr">
                    <a:solidFill>
                      <a:schemeClr val="accent5">
                        <a:lumMod val="20000"/>
                        <a:lumOff val="80000"/>
                      </a:schemeClr>
                    </a:solidFill>
                  </a:tcPr>
                </a:tc>
                <a:tc gridSpan="2">
                  <a:txBody>
                    <a:bodyPr/>
                    <a:lstStyle/>
                    <a:p>
                      <a:pPr algn="r"/>
                      <a:r>
                        <a:rPr kumimoji="1" lang="ja-JP" altLang="en-US" sz="1200" dirty="0"/>
                        <a:t>大会</a:t>
                      </a:r>
                    </a:p>
                  </a:txBody>
                  <a:tcPr anchor="b"/>
                </a:tc>
                <a:tc hMerge="1">
                  <a:txBody>
                    <a:bodyPr/>
                    <a:lstStyle/>
                    <a:p>
                      <a:endParaRPr kumimoji="1" lang="ja-JP" altLang="en-US"/>
                    </a:p>
                  </a:txBody>
                  <a:tcPr/>
                </a:tc>
                <a:extLst>
                  <a:ext uri="{0D108BD9-81ED-4DB2-BD59-A6C34878D82A}">
                    <a16:rowId xmlns="" xmlns:a16="http://schemas.microsoft.com/office/drawing/2014/main" val="1203236618"/>
                  </a:ext>
                </a:extLst>
              </a:tr>
              <a:tr h="288010">
                <a:tc>
                  <a:txBody>
                    <a:bodyPr/>
                    <a:lstStyle/>
                    <a:p>
                      <a:pPr algn="ctr"/>
                      <a:r>
                        <a:rPr kumimoji="1" lang="ja-JP" altLang="en-US" sz="1200" dirty="0"/>
                        <a:t>店舗名</a:t>
                      </a:r>
                    </a:p>
                  </a:txBody>
                  <a:tcPr anchor="ctr">
                    <a:solidFill>
                      <a:schemeClr val="accent5">
                        <a:lumMod val="20000"/>
                        <a:lumOff val="80000"/>
                      </a:schemeClr>
                    </a:solidFill>
                  </a:tcPr>
                </a:tc>
                <a:tc gridSpan="2">
                  <a:txBody>
                    <a:bodyPr/>
                    <a:lstStyle/>
                    <a:p>
                      <a:pPr algn="l"/>
                      <a:endParaRPr kumimoji="1" lang="ja-JP" altLang="en-US" sz="1200" dirty="0"/>
                    </a:p>
                  </a:txBody>
                  <a:tcPr anchor="ctr"/>
                </a:tc>
                <a:tc hMerge="1">
                  <a:txBody>
                    <a:bodyPr/>
                    <a:lstStyle/>
                    <a:p>
                      <a:endParaRPr kumimoji="1" lang="ja-JP" altLang="en-US"/>
                    </a:p>
                  </a:txBody>
                  <a:tcPr/>
                </a:tc>
                <a:extLst>
                  <a:ext uri="{0D108BD9-81ED-4DB2-BD59-A6C34878D82A}">
                    <a16:rowId xmlns="" xmlns:a16="http://schemas.microsoft.com/office/drawing/2014/main" val="2586722965"/>
                  </a:ext>
                </a:extLst>
              </a:tr>
              <a:tr h="288010">
                <a:tc>
                  <a:txBody>
                    <a:bodyPr/>
                    <a:lstStyle/>
                    <a:p>
                      <a:pPr algn="ctr"/>
                      <a:r>
                        <a:rPr kumimoji="1" lang="ja-JP" altLang="en-US" sz="1200" dirty="0"/>
                        <a:t>店舗住所</a:t>
                      </a:r>
                    </a:p>
                  </a:txBody>
                  <a:tcPr anchor="ctr">
                    <a:solidFill>
                      <a:schemeClr val="accent5">
                        <a:lumMod val="20000"/>
                        <a:lumOff val="80000"/>
                      </a:schemeClr>
                    </a:solidFill>
                  </a:tcPr>
                </a:tc>
                <a:tc gridSpan="2">
                  <a:txBody>
                    <a:bodyPr/>
                    <a:lstStyle/>
                    <a:p>
                      <a:pPr algn="l"/>
                      <a:endParaRPr kumimoji="1" lang="ja-JP" altLang="en-US" sz="1200" dirty="0"/>
                    </a:p>
                  </a:txBody>
                  <a:tcPr anchor="ctr"/>
                </a:tc>
                <a:tc hMerge="1">
                  <a:txBody>
                    <a:bodyPr/>
                    <a:lstStyle/>
                    <a:p>
                      <a:endParaRPr kumimoji="1" lang="ja-JP" altLang="en-US"/>
                    </a:p>
                  </a:txBody>
                  <a:tcPr/>
                </a:tc>
                <a:extLst>
                  <a:ext uri="{0D108BD9-81ED-4DB2-BD59-A6C34878D82A}">
                    <a16:rowId xmlns="" xmlns:a16="http://schemas.microsoft.com/office/drawing/2014/main" val="594414802"/>
                  </a:ext>
                </a:extLst>
              </a:tr>
              <a:tr h="288010">
                <a:tc>
                  <a:txBody>
                    <a:bodyPr/>
                    <a:lstStyle/>
                    <a:p>
                      <a:pPr algn="ctr"/>
                      <a:r>
                        <a:rPr kumimoji="1" lang="ja-JP" altLang="en-US" sz="1200" dirty="0"/>
                        <a:t>電話番号</a:t>
                      </a:r>
                    </a:p>
                  </a:txBody>
                  <a:tcPr anchor="ctr">
                    <a:solidFill>
                      <a:schemeClr val="accent5">
                        <a:lumMod val="20000"/>
                        <a:lumOff val="80000"/>
                      </a:schemeClr>
                    </a:solidFill>
                  </a:tcPr>
                </a:tc>
                <a:tc gridSpan="2">
                  <a:txBody>
                    <a:bodyPr/>
                    <a:lstStyle/>
                    <a:p>
                      <a:pPr algn="l"/>
                      <a:endParaRPr kumimoji="1" lang="ja-JP" altLang="en-US" sz="1200" dirty="0"/>
                    </a:p>
                  </a:txBody>
                  <a:tcPr anchor="ctr"/>
                </a:tc>
                <a:tc hMerge="1">
                  <a:txBody>
                    <a:bodyPr/>
                    <a:lstStyle/>
                    <a:p>
                      <a:endParaRPr kumimoji="1" lang="ja-JP" altLang="en-US"/>
                    </a:p>
                  </a:txBody>
                  <a:tcPr/>
                </a:tc>
                <a:extLst>
                  <a:ext uri="{0D108BD9-81ED-4DB2-BD59-A6C34878D82A}">
                    <a16:rowId xmlns="" xmlns:a16="http://schemas.microsoft.com/office/drawing/2014/main" val="2214156993"/>
                  </a:ext>
                </a:extLst>
              </a:tr>
              <a:tr h="288010">
                <a:tc>
                  <a:txBody>
                    <a:bodyPr/>
                    <a:lstStyle/>
                    <a:p>
                      <a:pPr algn="ctr"/>
                      <a:r>
                        <a:rPr kumimoji="1" lang="ja-JP" altLang="en-US" sz="1200" dirty="0"/>
                        <a:t>掲載者名</a:t>
                      </a:r>
                    </a:p>
                  </a:txBody>
                  <a:tcPr anchor="ctr">
                    <a:solidFill>
                      <a:schemeClr val="accent5">
                        <a:lumMod val="20000"/>
                        <a:lumOff val="80000"/>
                      </a:schemeClr>
                    </a:solidFill>
                  </a:tcPr>
                </a:tc>
                <a:tc>
                  <a:txBody>
                    <a:bodyPr/>
                    <a:lstStyle/>
                    <a:p>
                      <a:pPr algn="l"/>
                      <a:r>
                        <a:rPr kumimoji="1" lang="ja-JP" altLang="en-US" sz="900" dirty="0"/>
                        <a:t>肩書：</a:t>
                      </a:r>
                    </a:p>
                  </a:txBody>
                  <a:tcPr anchor="b"/>
                </a:tc>
                <a:tc>
                  <a:txBody>
                    <a:bodyPr/>
                    <a:lstStyle/>
                    <a:p>
                      <a:pPr algn="l"/>
                      <a:r>
                        <a:rPr kumimoji="1" lang="ja-JP" altLang="en-US" sz="900" dirty="0"/>
                        <a:t>名前：</a:t>
                      </a:r>
                    </a:p>
                  </a:txBody>
                  <a:tcPr anchor="b"/>
                </a:tc>
                <a:extLst>
                  <a:ext uri="{0D108BD9-81ED-4DB2-BD59-A6C34878D82A}">
                    <a16:rowId xmlns="" xmlns:a16="http://schemas.microsoft.com/office/drawing/2014/main" val="3863190436"/>
                  </a:ext>
                </a:extLst>
              </a:tr>
              <a:tr h="288010">
                <a:tc>
                  <a:txBody>
                    <a:bodyPr/>
                    <a:lstStyle/>
                    <a:p>
                      <a:pPr algn="ctr"/>
                      <a:r>
                        <a:rPr kumimoji="1" lang="ja-JP" altLang="en-US" sz="1200" dirty="0"/>
                        <a:t>メールアドレス</a:t>
                      </a:r>
                      <a:endParaRPr kumimoji="1" lang="en-US" altLang="ja-JP" sz="600" dirty="0"/>
                    </a:p>
                  </a:txBody>
                  <a:tcPr anchor="ctr">
                    <a:solidFill>
                      <a:schemeClr val="accent5">
                        <a:lumMod val="20000"/>
                        <a:lumOff val="80000"/>
                      </a:schemeClr>
                    </a:solidFill>
                  </a:tcPr>
                </a:tc>
                <a:tc>
                  <a:txBody>
                    <a:bodyPr/>
                    <a:lstStyle/>
                    <a:p>
                      <a:pPr algn="l"/>
                      <a:endParaRPr kumimoji="1" lang="ja-JP" altLang="en-US" sz="1200" dirty="0"/>
                    </a:p>
                  </a:txBody>
                  <a:tcPr anchor="ctr"/>
                </a:tc>
                <a:tc>
                  <a:txBody>
                    <a:bodyPr/>
                    <a:lstStyle/>
                    <a:p>
                      <a:pPr algn="l"/>
                      <a:r>
                        <a:rPr kumimoji="1" lang="en-US" altLang="ja-JP" sz="700" dirty="0"/>
                        <a:t>※</a:t>
                      </a:r>
                      <a:r>
                        <a:rPr kumimoji="1" lang="ja-JP" altLang="en-US" sz="700" dirty="0"/>
                        <a:t>アドレスは掲載しません。</a:t>
                      </a:r>
                    </a:p>
                  </a:txBody>
                  <a:tcPr anchor="ctr"/>
                </a:tc>
                <a:extLst>
                  <a:ext uri="{0D108BD9-81ED-4DB2-BD59-A6C34878D82A}">
                    <a16:rowId xmlns="" xmlns:a16="http://schemas.microsoft.com/office/drawing/2014/main" val="3048650772"/>
                  </a:ext>
                </a:extLst>
              </a:tr>
            </a:tbl>
          </a:graphicData>
        </a:graphic>
      </p:graphicFrame>
      <p:sp>
        <p:nvSpPr>
          <p:cNvPr id="11" name="テキスト ボックス 10"/>
          <p:cNvSpPr txBox="1"/>
          <p:nvPr/>
        </p:nvSpPr>
        <p:spPr>
          <a:xfrm>
            <a:off x="1724146" y="1750069"/>
            <a:ext cx="471604" cy="200055"/>
          </a:xfrm>
          <a:prstGeom prst="rect">
            <a:avLst/>
          </a:prstGeom>
          <a:noFill/>
        </p:spPr>
        <p:txBody>
          <a:bodyPr wrap="none" rtlCol="0">
            <a:spAutoFit/>
          </a:bodyPr>
          <a:lstStyle/>
          <a:p>
            <a:r>
              <a:rPr kumimoji="1" lang="ja-JP" altLang="en-US" sz="700" dirty="0"/>
              <a:t>ひらがな</a:t>
            </a:r>
          </a:p>
        </p:txBody>
      </p:sp>
      <p:sp>
        <p:nvSpPr>
          <p:cNvPr id="12" name="テキスト ボックス 11"/>
          <p:cNvSpPr txBox="1"/>
          <p:nvPr/>
        </p:nvSpPr>
        <p:spPr>
          <a:xfrm>
            <a:off x="1724146" y="2031945"/>
            <a:ext cx="471604" cy="200055"/>
          </a:xfrm>
          <a:prstGeom prst="rect">
            <a:avLst/>
          </a:prstGeom>
          <a:noFill/>
        </p:spPr>
        <p:txBody>
          <a:bodyPr wrap="none" rtlCol="0">
            <a:spAutoFit/>
          </a:bodyPr>
          <a:lstStyle/>
          <a:p>
            <a:r>
              <a:rPr kumimoji="1" lang="ja-JP" altLang="en-US" sz="700" dirty="0"/>
              <a:t>ひらがな</a:t>
            </a:r>
          </a:p>
        </p:txBody>
      </p:sp>
      <p:sp>
        <p:nvSpPr>
          <p:cNvPr id="13" name="テキスト ボックス 12"/>
          <p:cNvSpPr txBox="1"/>
          <p:nvPr/>
        </p:nvSpPr>
        <p:spPr>
          <a:xfrm>
            <a:off x="4676733" y="2608009"/>
            <a:ext cx="471604" cy="200055"/>
          </a:xfrm>
          <a:prstGeom prst="rect">
            <a:avLst/>
          </a:prstGeom>
          <a:noFill/>
        </p:spPr>
        <p:txBody>
          <a:bodyPr wrap="none" rtlCol="0">
            <a:spAutoFit/>
          </a:bodyPr>
          <a:lstStyle/>
          <a:p>
            <a:r>
              <a:rPr kumimoji="1" lang="ja-JP" altLang="en-US" sz="700" dirty="0"/>
              <a:t>ひらがな</a:t>
            </a:r>
          </a:p>
        </p:txBody>
      </p:sp>
      <p:sp>
        <p:nvSpPr>
          <p:cNvPr id="19" name="テキスト ボックス 18"/>
          <p:cNvSpPr txBox="1"/>
          <p:nvPr/>
        </p:nvSpPr>
        <p:spPr>
          <a:xfrm>
            <a:off x="296749" y="3257398"/>
            <a:ext cx="2481770" cy="276999"/>
          </a:xfrm>
          <a:prstGeom prst="rect">
            <a:avLst/>
          </a:prstGeom>
          <a:noFill/>
        </p:spPr>
        <p:txBody>
          <a:bodyPr wrap="none" rtlCol="0">
            <a:spAutoFit/>
          </a:bodyPr>
          <a:lstStyle/>
          <a:p>
            <a:r>
              <a:rPr lang="ja-JP" altLang="en-US" sz="1200" b="1" dirty="0"/>
              <a:t>◆</a:t>
            </a:r>
            <a:r>
              <a:rPr kumimoji="1" lang="en-US" altLang="ja-JP" sz="1200" b="1" dirty="0">
                <a:solidFill>
                  <a:srgbClr val="FF0000"/>
                </a:solidFill>
              </a:rPr>
              <a:t>1</a:t>
            </a:r>
            <a:r>
              <a:rPr kumimoji="1" lang="ja-JP" altLang="en-US" sz="1200" b="1" dirty="0">
                <a:solidFill>
                  <a:srgbClr val="FF0000"/>
                </a:solidFill>
              </a:rPr>
              <a:t>人前分</a:t>
            </a:r>
            <a:r>
              <a:rPr kumimoji="1" lang="ja-JP" altLang="en-US" sz="1200" b="1" dirty="0"/>
              <a:t>の分量でご記入ください。</a:t>
            </a:r>
          </a:p>
        </p:txBody>
      </p:sp>
      <p:graphicFrame>
        <p:nvGraphicFramePr>
          <p:cNvPr id="20" name="表 19"/>
          <p:cNvGraphicFramePr>
            <a:graphicFrameLocks noGrp="1"/>
          </p:cNvGraphicFramePr>
          <p:nvPr>
            <p:extLst>
              <p:ext uri="{D42A27DB-BD31-4B8C-83A1-F6EECF244321}">
                <p14:modId xmlns="" xmlns:p14="http://schemas.microsoft.com/office/powerpoint/2010/main" val="261696436"/>
              </p:ext>
            </p:extLst>
          </p:nvPr>
        </p:nvGraphicFramePr>
        <p:xfrm>
          <a:off x="350635" y="3541700"/>
          <a:ext cx="6489206" cy="3122520"/>
        </p:xfrm>
        <a:graphic>
          <a:graphicData uri="http://schemas.openxmlformats.org/drawingml/2006/table">
            <a:tbl>
              <a:tblPr firstRow="1" bandRow="1">
                <a:tableStyleId>{5940675A-B579-460E-94D1-54222C63F5DA}</a:tableStyleId>
              </a:tblPr>
              <a:tblGrid>
                <a:gridCol w="333206">
                  <a:extLst>
                    <a:ext uri="{9D8B030D-6E8A-4147-A177-3AD203B41FA5}">
                      <a16:colId xmlns="" xmlns:a16="http://schemas.microsoft.com/office/drawing/2014/main" val="2763906257"/>
                    </a:ext>
                  </a:extLst>
                </a:gridCol>
                <a:gridCol w="2160000">
                  <a:extLst>
                    <a:ext uri="{9D8B030D-6E8A-4147-A177-3AD203B41FA5}">
                      <a16:colId xmlns="" xmlns:a16="http://schemas.microsoft.com/office/drawing/2014/main" val="3160810978"/>
                    </a:ext>
                  </a:extLst>
                </a:gridCol>
                <a:gridCol w="756000">
                  <a:extLst>
                    <a:ext uri="{9D8B030D-6E8A-4147-A177-3AD203B41FA5}">
                      <a16:colId xmlns="" xmlns:a16="http://schemas.microsoft.com/office/drawing/2014/main" val="1082218755"/>
                    </a:ext>
                  </a:extLst>
                </a:gridCol>
                <a:gridCol w="324000">
                  <a:extLst>
                    <a:ext uri="{9D8B030D-6E8A-4147-A177-3AD203B41FA5}">
                      <a16:colId xmlns="" xmlns:a16="http://schemas.microsoft.com/office/drawing/2014/main" val="3443007107"/>
                    </a:ext>
                  </a:extLst>
                </a:gridCol>
                <a:gridCol w="864456">
                  <a:extLst>
                    <a:ext uri="{9D8B030D-6E8A-4147-A177-3AD203B41FA5}">
                      <a16:colId xmlns="" xmlns:a16="http://schemas.microsoft.com/office/drawing/2014/main" val="1466182861"/>
                    </a:ext>
                  </a:extLst>
                </a:gridCol>
                <a:gridCol w="1295544">
                  <a:extLst>
                    <a:ext uri="{9D8B030D-6E8A-4147-A177-3AD203B41FA5}">
                      <a16:colId xmlns="" xmlns:a16="http://schemas.microsoft.com/office/drawing/2014/main" val="163414141"/>
                    </a:ext>
                  </a:extLst>
                </a:gridCol>
                <a:gridCol w="756000">
                  <a:extLst>
                    <a:ext uri="{9D8B030D-6E8A-4147-A177-3AD203B41FA5}">
                      <a16:colId xmlns="" xmlns:a16="http://schemas.microsoft.com/office/drawing/2014/main" val="3317118037"/>
                    </a:ext>
                  </a:extLst>
                </a:gridCol>
              </a:tblGrid>
              <a:tr h="252000">
                <a:tc gridSpan="2">
                  <a:txBody>
                    <a:bodyPr/>
                    <a:lstStyle/>
                    <a:p>
                      <a:pPr algn="ctr"/>
                      <a:r>
                        <a:rPr kumimoji="1" lang="ja-JP" altLang="en-US" sz="1000" dirty="0"/>
                        <a:t>メニュー名</a:t>
                      </a:r>
                    </a:p>
                  </a:txBody>
                  <a:tcPr anchor="ctr"/>
                </a:tc>
                <a:tc hMerge="1">
                  <a:txBody>
                    <a:bodyPr/>
                    <a:lstStyle/>
                    <a:p>
                      <a:endParaRPr kumimoji="1" lang="ja-JP" altLang="en-US" dirty="0"/>
                    </a:p>
                  </a:txBody>
                  <a:tcPr/>
                </a:tc>
                <a:tc gridSpan="3">
                  <a:txBody>
                    <a:bodyPr/>
                    <a:lstStyle/>
                    <a:p>
                      <a:pPr algn="ctr"/>
                      <a:endParaRPr kumimoji="1" lang="ja-JP" altLang="en-US" sz="1000" dirty="0"/>
                    </a:p>
                  </a:txBody>
                  <a:tcPr anchor="ct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ja-JP" altLang="en-US" sz="1000" dirty="0"/>
                        <a:t>調理時間</a:t>
                      </a:r>
                      <a:endParaRPr kumimoji="1" lang="en-US" altLang="ja-JP" sz="1000" dirty="0"/>
                    </a:p>
                    <a:p>
                      <a:pPr algn="ctr"/>
                      <a:r>
                        <a:rPr kumimoji="1" lang="ja-JP" altLang="en-US" sz="700" dirty="0"/>
                        <a:t>（炊飯時間含まず）</a:t>
                      </a:r>
                    </a:p>
                  </a:txBody>
                  <a:tcPr anchor="ctr"/>
                </a:tc>
                <a:tc>
                  <a:txBody>
                    <a:bodyPr/>
                    <a:lstStyle/>
                    <a:p>
                      <a:pPr algn="r"/>
                      <a:r>
                        <a:rPr kumimoji="1" lang="ja-JP" altLang="en-US" sz="1000" dirty="0"/>
                        <a:t>分</a:t>
                      </a:r>
                    </a:p>
                  </a:txBody>
                  <a:tcPr anchor="ctr"/>
                </a:tc>
                <a:extLst>
                  <a:ext uri="{0D108BD9-81ED-4DB2-BD59-A6C34878D82A}">
                    <a16:rowId xmlns="" xmlns:a16="http://schemas.microsoft.com/office/drawing/2014/main" val="2428470287"/>
                  </a:ext>
                </a:extLst>
              </a:tr>
              <a:tr h="252000">
                <a:tc gridSpan="2">
                  <a:txBody>
                    <a:bodyPr/>
                    <a:lstStyle/>
                    <a:p>
                      <a:pPr algn="ctr"/>
                      <a:r>
                        <a:rPr kumimoji="1" lang="ja-JP" altLang="en-US" sz="1000" dirty="0"/>
                        <a:t>食材</a:t>
                      </a:r>
                    </a:p>
                  </a:txBody>
                  <a:tcPr anchor="ctr">
                    <a:solidFill>
                      <a:schemeClr val="accent5">
                        <a:lumMod val="20000"/>
                        <a:lumOff val="80000"/>
                      </a:schemeClr>
                    </a:solidFill>
                  </a:tcPr>
                </a:tc>
                <a:tc hMerge="1">
                  <a:txBody>
                    <a:bodyPr/>
                    <a:lstStyle/>
                    <a:p>
                      <a:pPr algn="ctr"/>
                      <a:endParaRPr kumimoji="1" lang="ja-JP" altLang="en-US" sz="1000" dirty="0"/>
                    </a:p>
                  </a:txBody>
                  <a:tcPr anchor="ctr"/>
                </a:tc>
                <a:tc>
                  <a:txBody>
                    <a:bodyPr/>
                    <a:lstStyle/>
                    <a:p>
                      <a:pPr algn="ctr"/>
                      <a:r>
                        <a:rPr kumimoji="1" lang="ja-JP" altLang="en-US" sz="1000" dirty="0"/>
                        <a:t>分量</a:t>
                      </a:r>
                    </a:p>
                  </a:txBody>
                  <a:tcPr anchor="ctr">
                    <a:solidFill>
                      <a:schemeClr val="accent5">
                        <a:lumMod val="20000"/>
                        <a:lumOff val="80000"/>
                      </a:schemeClr>
                    </a:solidFill>
                  </a:tcPr>
                </a:tc>
                <a:tc gridSpan="3">
                  <a:txBody>
                    <a:bodyPr/>
                    <a:lstStyle/>
                    <a:p>
                      <a:pPr algn="ctr"/>
                      <a:r>
                        <a:rPr kumimoji="1" lang="ja-JP" altLang="en-US" sz="1000" dirty="0"/>
                        <a:t>食材</a:t>
                      </a:r>
                    </a:p>
                  </a:txBody>
                  <a:tcPr anchor="ctr">
                    <a:solidFill>
                      <a:schemeClr val="accent5">
                        <a:lumMod val="20000"/>
                        <a:lumOff val="80000"/>
                      </a:schemeClr>
                    </a:solidFill>
                  </a:tcPr>
                </a:tc>
                <a:tc hMerge="1">
                  <a:txBody>
                    <a:bodyPr/>
                    <a:lstStyle/>
                    <a:p>
                      <a:pPr algn="ctr"/>
                      <a:endParaRPr kumimoji="1" lang="ja-JP" altLang="en-US" sz="1000" dirty="0"/>
                    </a:p>
                  </a:txBody>
                  <a:tcPr anchor="ctr"/>
                </a:tc>
                <a:tc hMerge="1">
                  <a:txBody>
                    <a:bodyPr/>
                    <a:lstStyle/>
                    <a:p>
                      <a:endParaRPr kumimoji="1" lang="ja-JP" altLang="en-US"/>
                    </a:p>
                  </a:txBody>
                  <a:tcPr/>
                </a:tc>
                <a:tc>
                  <a:txBody>
                    <a:bodyPr/>
                    <a:lstStyle/>
                    <a:p>
                      <a:pPr algn="ctr"/>
                      <a:r>
                        <a:rPr kumimoji="1" lang="ja-JP" altLang="en-US" sz="1000" dirty="0"/>
                        <a:t>分量</a:t>
                      </a:r>
                    </a:p>
                  </a:txBody>
                  <a:tcPr anchor="ctr">
                    <a:solidFill>
                      <a:schemeClr val="accent5">
                        <a:lumMod val="20000"/>
                        <a:lumOff val="80000"/>
                      </a:schemeClr>
                    </a:solidFill>
                  </a:tcPr>
                </a:tc>
                <a:extLst>
                  <a:ext uri="{0D108BD9-81ED-4DB2-BD59-A6C34878D82A}">
                    <a16:rowId xmlns="" xmlns:a16="http://schemas.microsoft.com/office/drawing/2014/main" val="2106042933"/>
                  </a:ext>
                </a:extLst>
              </a:tr>
              <a:tr h="252000">
                <a:tc>
                  <a:txBody>
                    <a:bodyPr/>
                    <a:lstStyle/>
                    <a:p>
                      <a:pPr algn="ctr"/>
                      <a:r>
                        <a:rPr kumimoji="1" lang="en-US" altLang="ja-JP" sz="1000" dirty="0"/>
                        <a:t>1</a:t>
                      </a:r>
                      <a:endParaRPr kumimoji="1" lang="ja-JP" altLang="en-US" sz="1000" dirty="0"/>
                    </a:p>
                  </a:txBody>
                  <a:tcPr anchor="ctr"/>
                </a:tc>
                <a:tc>
                  <a:txBody>
                    <a:bodyPr/>
                    <a:lstStyle/>
                    <a:p>
                      <a:pPr algn="ctr"/>
                      <a:endParaRPr kumimoji="1" lang="ja-JP" altLang="en-US" sz="1000" b="0" dirty="0"/>
                    </a:p>
                  </a:txBody>
                  <a:tcPr anchor="ctr"/>
                </a:tc>
                <a:tc>
                  <a:txBody>
                    <a:bodyPr/>
                    <a:lstStyle/>
                    <a:p>
                      <a:pPr algn="ctr"/>
                      <a:endParaRPr kumimoji="1" lang="ja-JP" altLang="en-US" sz="1000" dirty="0"/>
                    </a:p>
                  </a:txBody>
                  <a:tcPr anchor="ctr"/>
                </a:tc>
                <a:tc>
                  <a:txBody>
                    <a:bodyPr/>
                    <a:lstStyle/>
                    <a:p>
                      <a:pPr algn="ctr"/>
                      <a:r>
                        <a:rPr kumimoji="1" lang="en-US" altLang="ja-JP" sz="1000" dirty="0"/>
                        <a:t>11</a:t>
                      </a:r>
                      <a:endParaRPr kumimoji="1" lang="ja-JP" altLang="en-US" sz="1000" dirty="0"/>
                    </a:p>
                  </a:txBody>
                  <a:tcPr anchor="ctr"/>
                </a:tc>
                <a:tc gridSpan="2">
                  <a:txBody>
                    <a:bodyPr/>
                    <a:lstStyle/>
                    <a:p>
                      <a:pPr algn="ctr"/>
                      <a:endParaRPr kumimoji="1" lang="ja-JP" altLang="en-US" sz="1000" dirty="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2042448759"/>
                  </a:ext>
                </a:extLst>
              </a:tr>
              <a:tr h="252000">
                <a:tc>
                  <a:txBody>
                    <a:bodyPr/>
                    <a:lstStyle/>
                    <a:p>
                      <a:pPr algn="ctr"/>
                      <a:r>
                        <a:rPr kumimoji="1" lang="en-US" altLang="ja-JP" sz="1000" dirty="0"/>
                        <a:t>2</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12</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56859479"/>
                  </a:ext>
                </a:extLst>
              </a:tr>
              <a:tr h="252000">
                <a:tc>
                  <a:txBody>
                    <a:bodyPr/>
                    <a:lstStyle/>
                    <a:p>
                      <a:pPr algn="ctr"/>
                      <a:r>
                        <a:rPr kumimoji="1" lang="en-US" altLang="ja-JP" sz="1000" dirty="0"/>
                        <a:t>3</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13</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a:p>
                  </a:txBody>
                  <a:tcPr anchor="ctr"/>
                </a:tc>
                <a:extLst>
                  <a:ext uri="{0D108BD9-81ED-4DB2-BD59-A6C34878D82A}">
                    <a16:rowId xmlns="" xmlns:a16="http://schemas.microsoft.com/office/drawing/2014/main" val="4253301694"/>
                  </a:ext>
                </a:extLst>
              </a:tr>
              <a:tr h="252000">
                <a:tc>
                  <a:txBody>
                    <a:bodyPr/>
                    <a:lstStyle/>
                    <a:p>
                      <a:pPr algn="ctr"/>
                      <a:r>
                        <a:rPr kumimoji="1" lang="en-US" altLang="ja-JP" sz="1000" dirty="0"/>
                        <a:t>4</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14</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a:p>
                  </a:txBody>
                  <a:tcPr anchor="ctr"/>
                </a:tc>
                <a:extLst>
                  <a:ext uri="{0D108BD9-81ED-4DB2-BD59-A6C34878D82A}">
                    <a16:rowId xmlns="" xmlns:a16="http://schemas.microsoft.com/office/drawing/2014/main" val="1772282920"/>
                  </a:ext>
                </a:extLst>
              </a:tr>
              <a:tr h="252000">
                <a:tc>
                  <a:txBody>
                    <a:bodyPr/>
                    <a:lstStyle/>
                    <a:p>
                      <a:pPr algn="ctr"/>
                      <a:r>
                        <a:rPr kumimoji="1" lang="en-US" altLang="ja-JP" sz="1000" dirty="0"/>
                        <a:t>5</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15</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a:p>
                  </a:txBody>
                  <a:tcPr anchor="ctr"/>
                </a:tc>
                <a:extLst>
                  <a:ext uri="{0D108BD9-81ED-4DB2-BD59-A6C34878D82A}">
                    <a16:rowId xmlns="" xmlns:a16="http://schemas.microsoft.com/office/drawing/2014/main" val="1987848683"/>
                  </a:ext>
                </a:extLst>
              </a:tr>
              <a:tr h="252000">
                <a:tc>
                  <a:txBody>
                    <a:bodyPr/>
                    <a:lstStyle/>
                    <a:p>
                      <a:pPr algn="ctr"/>
                      <a:r>
                        <a:rPr kumimoji="1" lang="en-US" altLang="ja-JP" sz="1000" dirty="0"/>
                        <a:t>6</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16</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2342303551"/>
                  </a:ext>
                </a:extLst>
              </a:tr>
              <a:tr h="252000">
                <a:tc>
                  <a:txBody>
                    <a:bodyPr/>
                    <a:lstStyle/>
                    <a:p>
                      <a:pPr algn="ctr"/>
                      <a:r>
                        <a:rPr kumimoji="1" lang="en-US" altLang="ja-JP" sz="1000" dirty="0"/>
                        <a:t>7</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17</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2710971645"/>
                  </a:ext>
                </a:extLst>
              </a:tr>
              <a:tr h="252000">
                <a:tc>
                  <a:txBody>
                    <a:bodyPr/>
                    <a:lstStyle/>
                    <a:p>
                      <a:pPr algn="ctr"/>
                      <a:r>
                        <a:rPr kumimoji="1" lang="en-US" altLang="ja-JP" sz="1000" dirty="0"/>
                        <a:t>8</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18</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1882501522"/>
                  </a:ext>
                </a:extLst>
              </a:tr>
              <a:tr h="252000">
                <a:tc>
                  <a:txBody>
                    <a:bodyPr/>
                    <a:lstStyle/>
                    <a:p>
                      <a:pPr algn="ctr"/>
                      <a:r>
                        <a:rPr kumimoji="1" lang="en-US" altLang="ja-JP" sz="1000" dirty="0"/>
                        <a:t>9</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19</a:t>
                      </a:r>
                      <a:endParaRPr kumimoji="1" lang="ja-JP" altLang="en-US" sz="1000" dirty="0"/>
                    </a:p>
                  </a:txBody>
                  <a:tcPr anchor="ctr"/>
                </a:tc>
                <a:tc gridSpan="2">
                  <a:txBody>
                    <a:bodyPr/>
                    <a:lstStyle/>
                    <a:p>
                      <a:pPr algn="ctr"/>
                      <a:endParaRPr kumimoji="1" lang="ja-JP" altLang="en-US" sz="100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2232981456"/>
                  </a:ext>
                </a:extLst>
              </a:tr>
              <a:tr h="252000">
                <a:tc>
                  <a:txBody>
                    <a:bodyPr/>
                    <a:lstStyle/>
                    <a:p>
                      <a:pPr algn="ctr"/>
                      <a:r>
                        <a:rPr kumimoji="1" lang="en-US" altLang="ja-JP" sz="1000" dirty="0"/>
                        <a:t>10</a:t>
                      </a:r>
                      <a:endParaRPr kumimoji="1" lang="ja-JP" altLang="en-US" sz="1000" dirty="0"/>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tc>
                  <a:txBody>
                    <a:bodyPr/>
                    <a:lstStyle/>
                    <a:p>
                      <a:pPr algn="ctr"/>
                      <a:r>
                        <a:rPr kumimoji="1" lang="en-US" altLang="ja-JP" sz="1000" dirty="0"/>
                        <a:t>20</a:t>
                      </a:r>
                      <a:endParaRPr kumimoji="1" lang="ja-JP" altLang="en-US" sz="1000" dirty="0"/>
                    </a:p>
                  </a:txBody>
                  <a:tcPr anchor="ctr"/>
                </a:tc>
                <a:tc gridSpan="2">
                  <a:txBody>
                    <a:bodyPr/>
                    <a:lstStyle/>
                    <a:p>
                      <a:pPr algn="ctr"/>
                      <a:endParaRPr kumimoji="1" lang="ja-JP" altLang="en-US" sz="1000" dirty="0"/>
                    </a:p>
                  </a:txBody>
                  <a:tcPr anchor="ctr"/>
                </a:tc>
                <a:tc hMerge="1">
                  <a:txBody>
                    <a:bodyPr/>
                    <a:lstStyle/>
                    <a:p>
                      <a:endParaRPr kumimoji="1" lang="ja-JP" altLang="en-US"/>
                    </a:p>
                  </a:txBody>
                  <a:tcPr/>
                </a:tc>
                <a:tc>
                  <a:txBody>
                    <a:bodyPr/>
                    <a:lstStyle/>
                    <a:p>
                      <a:pPr algn="ctr"/>
                      <a:endParaRPr kumimoji="1" lang="ja-JP" altLang="en-US" sz="1000" dirty="0"/>
                    </a:p>
                  </a:txBody>
                  <a:tcPr anchor="ctr"/>
                </a:tc>
                <a:extLst>
                  <a:ext uri="{0D108BD9-81ED-4DB2-BD59-A6C34878D82A}">
                    <a16:rowId xmlns="" xmlns:a16="http://schemas.microsoft.com/office/drawing/2014/main" val="3760864657"/>
                  </a:ext>
                </a:extLst>
              </a:tr>
            </a:tbl>
          </a:graphicData>
        </a:graphic>
      </p:graphicFrame>
      <p:graphicFrame>
        <p:nvGraphicFramePr>
          <p:cNvPr id="21" name="表 20"/>
          <p:cNvGraphicFramePr>
            <a:graphicFrameLocks noGrp="1"/>
          </p:cNvGraphicFramePr>
          <p:nvPr>
            <p:extLst>
              <p:ext uri="{D42A27DB-BD31-4B8C-83A1-F6EECF244321}">
                <p14:modId xmlns="" xmlns:p14="http://schemas.microsoft.com/office/powerpoint/2010/main" val="3034956454"/>
              </p:ext>
            </p:extLst>
          </p:nvPr>
        </p:nvGraphicFramePr>
        <p:xfrm>
          <a:off x="332726" y="6984720"/>
          <a:ext cx="6489206" cy="1728000"/>
        </p:xfrm>
        <a:graphic>
          <a:graphicData uri="http://schemas.openxmlformats.org/drawingml/2006/table">
            <a:tbl>
              <a:tblPr firstRow="1" bandRow="1">
                <a:tableStyleId>{5940675A-B579-460E-94D1-54222C63F5DA}</a:tableStyleId>
              </a:tblPr>
              <a:tblGrid>
                <a:gridCol w="351115">
                  <a:extLst>
                    <a:ext uri="{9D8B030D-6E8A-4147-A177-3AD203B41FA5}">
                      <a16:colId xmlns="" xmlns:a16="http://schemas.microsoft.com/office/drawing/2014/main" val="2714701014"/>
                    </a:ext>
                  </a:extLst>
                </a:gridCol>
                <a:gridCol w="6138091">
                  <a:extLst>
                    <a:ext uri="{9D8B030D-6E8A-4147-A177-3AD203B41FA5}">
                      <a16:colId xmlns="" xmlns:a16="http://schemas.microsoft.com/office/drawing/2014/main" val="1764268676"/>
                    </a:ext>
                  </a:extLst>
                </a:gridCol>
              </a:tblGrid>
              <a:tr h="288000">
                <a:tc>
                  <a:txBody>
                    <a:bodyPr/>
                    <a:lstStyle/>
                    <a:p>
                      <a:pPr algn="ctr"/>
                      <a:r>
                        <a:rPr kumimoji="1" lang="en-US" altLang="ja-JP" sz="900" dirty="0"/>
                        <a:t>1</a:t>
                      </a:r>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3848734963"/>
                  </a:ext>
                </a:extLst>
              </a:tr>
              <a:tr h="288000">
                <a:tc>
                  <a:txBody>
                    <a:bodyPr/>
                    <a:lstStyle/>
                    <a:p>
                      <a:pPr algn="ctr"/>
                      <a:r>
                        <a:rPr kumimoji="1" lang="en-US" altLang="ja-JP" sz="900" dirty="0"/>
                        <a:t>2</a:t>
                      </a:r>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3173296417"/>
                  </a:ext>
                </a:extLst>
              </a:tr>
              <a:tr h="288000">
                <a:tc>
                  <a:txBody>
                    <a:bodyPr/>
                    <a:lstStyle/>
                    <a:p>
                      <a:pPr algn="ctr"/>
                      <a:r>
                        <a:rPr kumimoji="1" lang="en-US" altLang="ja-JP" sz="900" dirty="0"/>
                        <a:t>3</a:t>
                      </a:r>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217571484"/>
                  </a:ext>
                </a:extLst>
              </a:tr>
              <a:tr h="288000">
                <a:tc>
                  <a:txBody>
                    <a:bodyPr/>
                    <a:lstStyle/>
                    <a:p>
                      <a:pPr algn="ctr"/>
                      <a:r>
                        <a:rPr kumimoji="1" lang="en-US" altLang="ja-JP" sz="900" dirty="0"/>
                        <a:t>4</a:t>
                      </a:r>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375181398"/>
                  </a:ext>
                </a:extLst>
              </a:tr>
              <a:tr h="288000">
                <a:tc>
                  <a:txBody>
                    <a:bodyPr/>
                    <a:lstStyle/>
                    <a:p>
                      <a:pPr algn="ctr"/>
                      <a:r>
                        <a:rPr kumimoji="1" lang="en-US" altLang="ja-JP" sz="900" dirty="0"/>
                        <a:t>5</a:t>
                      </a:r>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2290983055"/>
                  </a:ext>
                </a:extLst>
              </a:tr>
              <a:tr h="288000">
                <a:tc>
                  <a:txBody>
                    <a:bodyPr/>
                    <a:lstStyle/>
                    <a:p>
                      <a:pPr algn="ctr"/>
                      <a:r>
                        <a:rPr kumimoji="1" lang="en-US" altLang="ja-JP" sz="900" dirty="0"/>
                        <a:t>6</a:t>
                      </a:r>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2267668383"/>
                  </a:ext>
                </a:extLst>
              </a:tr>
            </a:tbl>
          </a:graphicData>
        </a:graphic>
      </p:graphicFrame>
      <p:sp>
        <p:nvSpPr>
          <p:cNvPr id="22" name="テキスト ボックス 21"/>
          <p:cNvSpPr txBox="1"/>
          <p:nvPr/>
        </p:nvSpPr>
        <p:spPr>
          <a:xfrm>
            <a:off x="266452" y="6696496"/>
            <a:ext cx="2699778" cy="276999"/>
          </a:xfrm>
          <a:prstGeom prst="rect">
            <a:avLst/>
          </a:prstGeom>
          <a:noFill/>
        </p:spPr>
        <p:txBody>
          <a:bodyPr wrap="none" rtlCol="0">
            <a:spAutoFit/>
          </a:bodyPr>
          <a:lstStyle/>
          <a:p>
            <a:r>
              <a:rPr kumimoji="1" lang="ja-JP" altLang="en-US" sz="1200" b="1" dirty="0"/>
              <a:t>◆調理工程</a:t>
            </a:r>
            <a:r>
              <a:rPr kumimoji="1" lang="en-US" altLang="ja-JP" sz="1200" b="1" dirty="0"/>
              <a:t>【6</a:t>
            </a:r>
            <a:r>
              <a:rPr kumimoji="1" lang="ja-JP" altLang="en-US" sz="1200" b="1" dirty="0"/>
              <a:t>工程内でご記入ください</a:t>
            </a:r>
            <a:r>
              <a:rPr kumimoji="1" lang="en-US" altLang="ja-JP" sz="1200" b="1" dirty="0"/>
              <a:t>】</a:t>
            </a:r>
            <a:endParaRPr kumimoji="1" lang="ja-JP" altLang="en-US" sz="1200" b="1" dirty="0"/>
          </a:p>
        </p:txBody>
      </p:sp>
      <p:graphicFrame>
        <p:nvGraphicFramePr>
          <p:cNvPr id="23" name="表 22"/>
          <p:cNvGraphicFramePr>
            <a:graphicFrameLocks noGrp="1"/>
          </p:cNvGraphicFramePr>
          <p:nvPr>
            <p:extLst>
              <p:ext uri="{D42A27DB-BD31-4B8C-83A1-F6EECF244321}">
                <p14:modId xmlns="" xmlns:p14="http://schemas.microsoft.com/office/powerpoint/2010/main" val="2628360097"/>
              </p:ext>
            </p:extLst>
          </p:nvPr>
        </p:nvGraphicFramePr>
        <p:xfrm>
          <a:off x="332726" y="8971574"/>
          <a:ext cx="6507115" cy="605242"/>
        </p:xfrm>
        <a:graphic>
          <a:graphicData uri="http://schemas.openxmlformats.org/drawingml/2006/table">
            <a:tbl>
              <a:tblPr firstRow="1" bandRow="1">
                <a:tableStyleId>{5940675A-B579-460E-94D1-54222C63F5DA}</a:tableStyleId>
              </a:tblPr>
              <a:tblGrid>
                <a:gridCol w="6507115">
                  <a:extLst>
                    <a:ext uri="{9D8B030D-6E8A-4147-A177-3AD203B41FA5}">
                      <a16:colId xmlns="" xmlns:a16="http://schemas.microsoft.com/office/drawing/2014/main" val="1764268676"/>
                    </a:ext>
                  </a:extLst>
                </a:gridCol>
              </a:tblGrid>
              <a:tr h="292215">
                <a:tc>
                  <a:txBody>
                    <a:bodyPr/>
                    <a:lstStyle/>
                    <a:p>
                      <a:endParaRPr kumimoji="1" lang="ja-JP" altLang="en-US" sz="900" dirty="0"/>
                    </a:p>
                  </a:txBody>
                  <a:tcPr/>
                </a:tc>
                <a:extLst>
                  <a:ext uri="{0D108BD9-81ED-4DB2-BD59-A6C34878D82A}">
                    <a16:rowId xmlns="" xmlns:a16="http://schemas.microsoft.com/office/drawing/2014/main" val="3848734963"/>
                  </a:ext>
                </a:extLst>
              </a:tr>
              <a:tr h="313027">
                <a:tc>
                  <a:txBody>
                    <a:bodyPr/>
                    <a:lstStyle/>
                    <a:p>
                      <a:endParaRPr kumimoji="1" lang="ja-JP" altLang="en-US" sz="900" dirty="0"/>
                    </a:p>
                  </a:txBody>
                  <a:tcPr/>
                </a:tc>
                <a:extLst>
                  <a:ext uri="{0D108BD9-81ED-4DB2-BD59-A6C34878D82A}">
                    <a16:rowId xmlns="" xmlns:a16="http://schemas.microsoft.com/office/drawing/2014/main" val="3173296417"/>
                  </a:ext>
                </a:extLst>
              </a:tr>
            </a:tbl>
          </a:graphicData>
        </a:graphic>
      </p:graphicFrame>
      <p:sp>
        <p:nvSpPr>
          <p:cNvPr id="24" name="テキスト ボックス 23"/>
          <p:cNvSpPr txBox="1"/>
          <p:nvPr/>
        </p:nvSpPr>
        <p:spPr>
          <a:xfrm>
            <a:off x="266452" y="8741781"/>
            <a:ext cx="3602268" cy="276999"/>
          </a:xfrm>
          <a:prstGeom prst="rect">
            <a:avLst/>
          </a:prstGeom>
          <a:noFill/>
        </p:spPr>
        <p:txBody>
          <a:bodyPr wrap="none" rtlCol="0">
            <a:spAutoFit/>
          </a:bodyPr>
          <a:lstStyle/>
          <a:p>
            <a:r>
              <a:rPr kumimoji="1" lang="ja-JP" altLang="en-US" sz="1200" b="1" dirty="0"/>
              <a:t>◆調理のワンポイント（アドバイス）をご記入ください。</a:t>
            </a:r>
          </a:p>
        </p:txBody>
      </p:sp>
      <p:sp>
        <p:nvSpPr>
          <p:cNvPr id="26" name="テキスト ボックス 25"/>
          <p:cNvSpPr txBox="1"/>
          <p:nvPr/>
        </p:nvSpPr>
        <p:spPr>
          <a:xfrm>
            <a:off x="7019975" y="9706255"/>
            <a:ext cx="323676" cy="392510"/>
          </a:xfrm>
          <a:prstGeom prst="rect">
            <a:avLst/>
          </a:prstGeom>
          <a:noFill/>
        </p:spPr>
        <p:txBody>
          <a:bodyPr wrap="none" lIns="99154" tIns="49577" rIns="99154" bIns="49577" rtlCol="0">
            <a:spAutoFit/>
          </a:bodyPr>
          <a:lstStyle/>
          <a:p>
            <a:r>
              <a:rPr lang="en-US" altLang="ja-JP" dirty="0"/>
              <a:t>4</a:t>
            </a:r>
            <a:endParaRPr lang="ja-JP" altLang="en-US" dirty="0"/>
          </a:p>
        </p:txBody>
      </p:sp>
      <p:sp>
        <p:nvSpPr>
          <p:cNvPr id="18" name="テキスト ボックス 17"/>
          <p:cNvSpPr txBox="1"/>
          <p:nvPr/>
        </p:nvSpPr>
        <p:spPr>
          <a:xfrm>
            <a:off x="971873" y="9830128"/>
            <a:ext cx="5255765" cy="219719"/>
          </a:xfrm>
          <a:prstGeom prst="rect">
            <a:avLst/>
          </a:prstGeom>
          <a:noFill/>
        </p:spPr>
        <p:txBody>
          <a:bodyPr wrap="square" lIns="95674" tIns="47837" rIns="95674" bIns="47837" rtlCol="0">
            <a:spAutoFit/>
          </a:bodyPr>
          <a:lstStyle/>
          <a:p>
            <a:pPr algn="ctr"/>
            <a:r>
              <a:rPr lang="en-US" altLang="ja-JP" sz="800" dirty="0">
                <a:latin typeface="Meiryo UI" pitchFamily="50" charset="-128"/>
                <a:ea typeface="Meiryo UI" pitchFamily="50" charset="-128"/>
                <a:cs typeface="Meiryo UI" pitchFamily="50" charset="-128"/>
              </a:rPr>
              <a:t>A4</a:t>
            </a:r>
            <a:r>
              <a:rPr lang="ja-JP" altLang="en-US" sz="800" dirty="0">
                <a:latin typeface="Meiryo UI" pitchFamily="50" charset="-128"/>
                <a:ea typeface="Meiryo UI" pitchFamily="50" charset="-128"/>
                <a:cs typeface="Meiryo UI" pitchFamily="50" charset="-128"/>
              </a:rPr>
              <a:t>サイズ用紙に片面で印刷してご使用ください。</a:t>
            </a:r>
            <a:endParaRPr lang="en-US" altLang="ja-JP" sz="800" dirty="0">
              <a:latin typeface="Meiryo UI" pitchFamily="50" charset="-128"/>
              <a:ea typeface="Meiryo UI" pitchFamily="50" charset="-128"/>
              <a:cs typeface="Meiryo UI" pitchFamily="50" charset="-128"/>
            </a:endParaRPr>
          </a:p>
        </p:txBody>
      </p:sp>
    </p:spTree>
    <p:extLst>
      <p:ext uri="{BB962C8B-B14F-4D97-AF65-F5344CB8AC3E}">
        <p14:creationId xmlns="" xmlns:p14="http://schemas.microsoft.com/office/powerpoint/2010/main" val="257643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359916" y="5480823"/>
            <a:ext cx="6550917" cy="4181261"/>
          </a:xfrm>
          <a:prstGeom prst="rect">
            <a:avLst/>
          </a:prstGeom>
          <a:noFill/>
          <a:ln w="6350"/>
        </p:spPr>
        <p:style>
          <a:lnRef idx="2">
            <a:schemeClr val="dk1"/>
          </a:lnRef>
          <a:fillRef idx="1">
            <a:schemeClr val="lt1"/>
          </a:fillRef>
          <a:effectRef idx="0">
            <a:schemeClr val="dk1"/>
          </a:effectRef>
          <a:fontRef idx="minor">
            <a:schemeClr val="dk1"/>
          </a:fontRef>
        </p:style>
        <p:txBody>
          <a:bodyPr lIns="99154" tIns="49577" rIns="99154" bIns="49577" rtlCol="0" anchor="ctr"/>
          <a:lstStyle/>
          <a:p>
            <a:pPr algn="ctr"/>
            <a:endParaRPr kumimoji="1" lang="ja-JP" altLang="en-US" dirty="0">
              <a:latin typeface="Meiryo UI" pitchFamily="50" charset="-128"/>
              <a:ea typeface="Meiryo UI" pitchFamily="50" charset="-128"/>
              <a:cs typeface="Meiryo UI" pitchFamily="50" charset="-128"/>
            </a:endParaRPr>
          </a:p>
        </p:txBody>
      </p:sp>
      <p:sp>
        <p:nvSpPr>
          <p:cNvPr id="43" name="テキスト ボックス 42"/>
          <p:cNvSpPr txBox="1"/>
          <p:nvPr/>
        </p:nvSpPr>
        <p:spPr>
          <a:xfrm>
            <a:off x="251793" y="647824"/>
            <a:ext cx="3867915" cy="284788"/>
          </a:xfrm>
          <a:prstGeom prst="rect">
            <a:avLst/>
          </a:prstGeom>
          <a:noFill/>
        </p:spPr>
        <p:txBody>
          <a:bodyPr wrap="none" lIns="99154" tIns="49577" rIns="99154" bIns="49577" rtlCol="0">
            <a:spAutoFit/>
          </a:bodyPr>
          <a:lstStyle/>
          <a:p>
            <a:r>
              <a:rPr lang="ja-JP" altLang="en-US" sz="1200" b="1" dirty="0">
                <a:solidFill>
                  <a:srgbClr val="FF0000"/>
                </a:solidFill>
                <a:latin typeface="Meiryo UI" pitchFamily="50" charset="-128"/>
                <a:ea typeface="Meiryo UI" pitchFamily="50" charset="-128"/>
                <a:cs typeface="Meiryo UI" pitchFamily="50" charset="-128"/>
              </a:rPr>
              <a:t>◆出品</a:t>
            </a:r>
            <a:r>
              <a:rPr lang="ja-JP" altLang="en-US" sz="1200" b="1">
                <a:solidFill>
                  <a:srgbClr val="FF0000"/>
                </a:solidFill>
                <a:latin typeface="Meiryo UI" pitchFamily="50" charset="-128"/>
                <a:ea typeface="Meiryo UI" pitchFamily="50" charset="-128"/>
                <a:cs typeface="Meiryo UI" pitchFamily="50" charset="-128"/>
              </a:rPr>
              <a:t>メニュー写真</a:t>
            </a:r>
            <a:r>
              <a:rPr lang="en-US" altLang="ja-JP" sz="1200" b="1" dirty="0">
                <a:solidFill>
                  <a:srgbClr val="FF0000"/>
                </a:solidFill>
                <a:latin typeface="Meiryo UI" pitchFamily="50" charset="-128"/>
                <a:ea typeface="Meiryo UI" pitchFamily="50" charset="-128"/>
                <a:cs typeface="Meiryo UI" pitchFamily="50" charset="-128"/>
              </a:rPr>
              <a:t>1</a:t>
            </a:r>
            <a:r>
              <a:rPr lang="ja-JP" altLang="en-US" sz="1200" b="1">
                <a:solidFill>
                  <a:srgbClr val="FF0000"/>
                </a:solidFill>
                <a:latin typeface="Meiryo UI" pitchFamily="50" charset="-128"/>
                <a:ea typeface="Meiryo UI" pitchFamily="50" charset="-128"/>
                <a:cs typeface="Meiryo UI" pitchFamily="50" charset="-128"/>
              </a:rPr>
              <a:t> 斜俯瞰　</a:t>
            </a:r>
            <a:r>
              <a:rPr lang="en-US" altLang="ja-JP" sz="1200" b="1" dirty="0">
                <a:solidFill>
                  <a:srgbClr val="FF0000"/>
                </a:solidFill>
                <a:latin typeface="Meiryo UI" pitchFamily="50" charset="-128"/>
                <a:ea typeface="Meiryo UI" pitchFamily="50" charset="-128"/>
                <a:cs typeface="Meiryo UI" pitchFamily="50" charset="-128"/>
              </a:rPr>
              <a:t>【</a:t>
            </a:r>
            <a:r>
              <a:rPr lang="ja-JP" altLang="en-US" sz="1200">
                <a:solidFill>
                  <a:srgbClr val="FF0000"/>
                </a:solidFill>
                <a:latin typeface="Meiryo UI" pitchFamily="50" charset="-128"/>
                <a:ea typeface="Meiryo UI" pitchFamily="50" charset="-128"/>
                <a:cs typeface="Meiryo UI" pitchFamily="50" charset="-128"/>
              </a:rPr>
              <a:t>斜め</a:t>
            </a:r>
            <a:r>
              <a:rPr lang="en-US" altLang="ja-JP" sz="1200" dirty="0">
                <a:solidFill>
                  <a:srgbClr val="FF0000"/>
                </a:solidFill>
                <a:latin typeface="Meiryo UI" pitchFamily="50" charset="-128"/>
                <a:ea typeface="Meiryo UI" pitchFamily="50" charset="-128"/>
                <a:cs typeface="Meiryo UI" pitchFamily="50" charset="-128"/>
              </a:rPr>
              <a:t>45</a:t>
            </a:r>
            <a:r>
              <a:rPr lang="ja-JP" altLang="en-US" sz="1200">
                <a:solidFill>
                  <a:srgbClr val="FF0000"/>
                </a:solidFill>
                <a:latin typeface="Meiryo UI" pitchFamily="50" charset="-128"/>
                <a:ea typeface="Meiryo UI" pitchFamily="50" charset="-128"/>
                <a:cs typeface="Meiryo UI" pitchFamily="50" charset="-128"/>
              </a:rPr>
              <a:t>度から撮った</a:t>
            </a:r>
            <a:r>
              <a:rPr lang="ja-JP" altLang="en-US" sz="1200" dirty="0">
                <a:solidFill>
                  <a:srgbClr val="FF0000"/>
                </a:solidFill>
                <a:latin typeface="Meiryo UI" pitchFamily="50" charset="-128"/>
                <a:ea typeface="Meiryo UI" pitchFamily="50" charset="-128"/>
                <a:cs typeface="Meiryo UI" pitchFamily="50" charset="-128"/>
              </a:rPr>
              <a:t>写真</a:t>
            </a:r>
            <a:r>
              <a:rPr lang="en-US" altLang="ja-JP" sz="1200" b="1" dirty="0">
                <a:solidFill>
                  <a:srgbClr val="FF0000"/>
                </a:solidFill>
                <a:latin typeface="Meiryo UI" pitchFamily="50" charset="-128"/>
                <a:ea typeface="Meiryo UI" pitchFamily="50" charset="-128"/>
                <a:cs typeface="Meiryo UI" pitchFamily="50" charset="-128"/>
              </a:rPr>
              <a:t>】</a:t>
            </a:r>
            <a:endParaRPr lang="ja-JP" altLang="en-US" sz="1200" b="1" dirty="0">
              <a:solidFill>
                <a:srgbClr val="FF0000"/>
              </a:solidFill>
              <a:latin typeface="Meiryo UI" pitchFamily="50" charset="-128"/>
              <a:ea typeface="Meiryo UI" pitchFamily="50" charset="-128"/>
              <a:cs typeface="Meiryo UI" pitchFamily="50" charset="-128"/>
            </a:endParaRPr>
          </a:p>
        </p:txBody>
      </p:sp>
      <p:sp>
        <p:nvSpPr>
          <p:cNvPr id="44" name="正方形/長方形 43"/>
          <p:cNvSpPr/>
          <p:nvPr/>
        </p:nvSpPr>
        <p:spPr>
          <a:xfrm>
            <a:off x="359916" y="954543"/>
            <a:ext cx="6550917" cy="4181261"/>
          </a:xfrm>
          <a:prstGeom prst="rect">
            <a:avLst/>
          </a:prstGeom>
          <a:noFill/>
          <a:ln w="6350"/>
        </p:spPr>
        <p:style>
          <a:lnRef idx="2">
            <a:schemeClr val="dk1"/>
          </a:lnRef>
          <a:fillRef idx="1">
            <a:schemeClr val="lt1"/>
          </a:fillRef>
          <a:effectRef idx="0">
            <a:schemeClr val="dk1"/>
          </a:effectRef>
          <a:fontRef idx="minor">
            <a:schemeClr val="dk1"/>
          </a:fontRef>
        </p:style>
        <p:txBody>
          <a:bodyPr lIns="99154" tIns="49577" rIns="99154" bIns="49577" rtlCol="0" anchor="ctr"/>
          <a:lstStyle/>
          <a:p>
            <a:pPr algn="ctr"/>
            <a:endParaRPr kumimoji="1" lang="ja-JP" altLang="en-US"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1031097" y="6192440"/>
            <a:ext cx="5137494" cy="838786"/>
          </a:xfrm>
          <a:prstGeom prst="rect">
            <a:avLst/>
          </a:prstGeom>
          <a:noFill/>
        </p:spPr>
        <p:txBody>
          <a:bodyPr wrap="none" lIns="99154" tIns="49577" rIns="99154" bIns="49577" rtlCol="0">
            <a:spAutoFit/>
          </a:bodyPr>
          <a:lstStyle/>
          <a:p>
            <a:pPr algn="ctr"/>
            <a:r>
              <a:rPr lang="ja-JP" altLang="en-US" sz="1600" dirty="0">
                <a:solidFill>
                  <a:srgbClr val="FF0000"/>
                </a:solidFill>
                <a:latin typeface="Meiryo UI" pitchFamily="50" charset="-128"/>
                <a:ea typeface="Meiryo UI" pitchFamily="50" charset="-128"/>
                <a:cs typeface="Meiryo UI" pitchFamily="50" charset="-128"/>
              </a:rPr>
              <a:t>出品メニュー</a:t>
            </a:r>
            <a:r>
              <a:rPr lang="ja-JP" altLang="en-US" sz="1600" dirty="0" smtClean="0">
                <a:solidFill>
                  <a:srgbClr val="FF0000"/>
                </a:solidFill>
                <a:latin typeface="Meiryo UI" pitchFamily="50" charset="-128"/>
                <a:ea typeface="Meiryo UI" pitchFamily="50" charset="-128"/>
                <a:cs typeface="Meiryo UI" pitchFamily="50" charset="-128"/>
              </a:rPr>
              <a:t>写真</a:t>
            </a:r>
            <a:r>
              <a:rPr lang="ja-JP" altLang="en-US" sz="1600" dirty="0">
                <a:solidFill>
                  <a:srgbClr val="FF0000"/>
                </a:solidFill>
                <a:latin typeface="Meiryo UI" pitchFamily="50" charset="-128"/>
                <a:ea typeface="Meiryo UI" pitchFamily="50" charset="-128"/>
                <a:cs typeface="Meiryo UI" pitchFamily="50" charset="-128"/>
              </a:rPr>
              <a:t>２</a:t>
            </a:r>
            <a:endParaRPr lang="en-US" altLang="ja-JP" sz="1600" dirty="0">
              <a:solidFill>
                <a:srgbClr val="FF0000"/>
              </a:solidFill>
              <a:latin typeface="Meiryo UI" pitchFamily="50" charset="-128"/>
              <a:ea typeface="Meiryo UI" pitchFamily="50" charset="-128"/>
              <a:cs typeface="Meiryo UI" pitchFamily="50" charset="-128"/>
            </a:endParaRPr>
          </a:p>
          <a:p>
            <a:pPr algn="ctr"/>
            <a:r>
              <a:rPr lang="en-US" altLang="ja-JP" sz="1600" dirty="0">
                <a:solidFill>
                  <a:srgbClr val="FF0000"/>
                </a:solidFill>
                <a:latin typeface="Meiryo UI" pitchFamily="50" charset="-128"/>
                <a:ea typeface="Meiryo UI" pitchFamily="50" charset="-128"/>
                <a:cs typeface="Meiryo UI" pitchFamily="50" charset="-128"/>
              </a:rPr>
              <a:t>【</a:t>
            </a:r>
            <a:r>
              <a:rPr lang="ja-JP" altLang="en-US" sz="1600" dirty="0">
                <a:solidFill>
                  <a:srgbClr val="FF0000"/>
                </a:solidFill>
                <a:latin typeface="Meiryo UI" pitchFamily="50" charset="-128"/>
                <a:ea typeface="Meiryo UI" pitchFamily="50" charset="-128"/>
                <a:cs typeface="Meiryo UI" pitchFamily="50" charset="-128"/>
              </a:rPr>
              <a:t>オムライスの</a:t>
            </a:r>
            <a:r>
              <a:rPr lang="ja-JP" altLang="en-US" sz="1600" dirty="0" smtClean="0">
                <a:solidFill>
                  <a:srgbClr val="FF0000"/>
                </a:solidFill>
                <a:latin typeface="Meiryo UI" pitchFamily="50" charset="-128"/>
                <a:ea typeface="Meiryo UI" pitchFamily="50" charset="-128"/>
                <a:cs typeface="Meiryo UI" pitchFamily="50" charset="-128"/>
              </a:rPr>
              <a:t>中が分かる</a:t>
            </a:r>
            <a:r>
              <a:rPr lang="ja-JP" altLang="en-US" sz="1600" dirty="0">
                <a:solidFill>
                  <a:srgbClr val="FF0000"/>
                </a:solidFill>
                <a:latin typeface="Meiryo UI" pitchFamily="50" charset="-128"/>
                <a:ea typeface="Meiryo UI" pitchFamily="50" charset="-128"/>
                <a:cs typeface="Meiryo UI" pitchFamily="50" charset="-128"/>
              </a:rPr>
              <a:t>ように断面を撮影した写真</a:t>
            </a:r>
            <a:r>
              <a:rPr lang="en-US" altLang="ja-JP" sz="1600" dirty="0">
                <a:solidFill>
                  <a:srgbClr val="FF0000"/>
                </a:solidFill>
                <a:latin typeface="Meiryo UI" pitchFamily="50" charset="-128"/>
                <a:ea typeface="Meiryo UI" pitchFamily="50" charset="-128"/>
                <a:cs typeface="Meiryo UI" pitchFamily="50" charset="-128"/>
              </a:rPr>
              <a:t>】</a:t>
            </a:r>
          </a:p>
          <a:p>
            <a:pPr algn="ctr"/>
            <a:r>
              <a:rPr lang="ja-JP" altLang="en-US" sz="1600" dirty="0">
                <a:solidFill>
                  <a:srgbClr val="FF0000"/>
                </a:solidFill>
                <a:latin typeface="Meiryo UI" pitchFamily="50" charset="-128"/>
                <a:ea typeface="Meiryo UI" pitchFamily="50" charset="-128"/>
                <a:cs typeface="Meiryo UI" pitchFamily="50" charset="-128"/>
              </a:rPr>
              <a:t>（この黒線の枠内に収まるようにカラー写真を貼ってください）</a:t>
            </a:r>
          </a:p>
        </p:txBody>
      </p:sp>
      <p:sp>
        <p:nvSpPr>
          <p:cNvPr id="46" name="テキスト ボックス 45"/>
          <p:cNvSpPr txBox="1"/>
          <p:nvPr/>
        </p:nvSpPr>
        <p:spPr>
          <a:xfrm>
            <a:off x="276396" y="5179634"/>
            <a:ext cx="4994827" cy="284788"/>
          </a:xfrm>
          <a:prstGeom prst="rect">
            <a:avLst/>
          </a:prstGeom>
          <a:noFill/>
        </p:spPr>
        <p:txBody>
          <a:bodyPr wrap="none" lIns="99154" tIns="49577" rIns="99154" bIns="49577" rtlCol="0">
            <a:spAutoFit/>
          </a:bodyPr>
          <a:lstStyle/>
          <a:p>
            <a:r>
              <a:rPr lang="ja-JP" altLang="en-US" sz="1200" b="1" dirty="0">
                <a:solidFill>
                  <a:srgbClr val="FF0000"/>
                </a:solidFill>
                <a:latin typeface="Meiryo UI" pitchFamily="50" charset="-128"/>
                <a:ea typeface="Meiryo UI" pitchFamily="50" charset="-128"/>
                <a:cs typeface="Meiryo UI" pitchFamily="50" charset="-128"/>
              </a:rPr>
              <a:t>◆出品メニュー写真</a:t>
            </a:r>
            <a:r>
              <a:rPr lang="en-US" altLang="ja-JP" sz="1200" b="1" dirty="0">
                <a:solidFill>
                  <a:srgbClr val="FF0000"/>
                </a:solidFill>
                <a:latin typeface="Meiryo UI" pitchFamily="50" charset="-128"/>
                <a:ea typeface="Meiryo UI" pitchFamily="50" charset="-128"/>
                <a:cs typeface="Meiryo UI" pitchFamily="50" charset="-128"/>
              </a:rPr>
              <a:t>2</a:t>
            </a:r>
            <a:r>
              <a:rPr lang="ja-JP" altLang="en-US" sz="1200" b="1" dirty="0">
                <a:solidFill>
                  <a:srgbClr val="FF0000"/>
                </a:solidFill>
                <a:latin typeface="Meiryo UI" pitchFamily="50" charset="-128"/>
                <a:ea typeface="Meiryo UI" pitchFamily="50" charset="-128"/>
                <a:cs typeface="Meiryo UI" pitchFamily="50" charset="-128"/>
              </a:rPr>
              <a:t> 断面写真　</a:t>
            </a:r>
            <a:r>
              <a:rPr lang="en-US" altLang="ja-JP" sz="1200" b="1" dirty="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オムライスの</a:t>
            </a:r>
            <a:r>
              <a:rPr lang="ja-JP" altLang="en-US" sz="1200" dirty="0" smtClean="0">
                <a:solidFill>
                  <a:srgbClr val="FF0000"/>
                </a:solidFill>
                <a:latin typeface="Meiryo UI" pitchFamily="50" charset="-128"/>
                <a:ea typeface="Meiryo UI" pitchFamily="50" charset="-128"/>
                <a:cs typeface="Meiryo UI" pitchFamily="50" charset="-128"/>
              </a:rPr>
              <a:t>中が分かるように</a:t>
            </a:r>
            <a:r>
              <a:rPr lang="ja-JP" altLang="en-US" sz="1200" dirty="0">
                <a:solidFill>
                  <a:srgbClr val="FF0000"/>
                </a:solidFill>
                <a:latin typeface="Meiryo UI" pitchFamily="50" charset="-128"/>
                <a:ea typeface="Meiryo UI" pitchFamily="50" charset="-128"/>
                <a:cs typeface="Meiryo UI" pitchFamily="50" charset="-128"/>
              </a:rPr>
              <a:t>撮った写真</a:t>
            </a:r>
            <a:r>
              <a:rPr lang="en-US" altLang="ja-JP" sz="1200" b="1" dirty="0">
                <a:solidFill>
                  <a:srgbClr val="FF0000"/>
                </a:solidFill>
                <a:latin typeface="Meiryo UI" pitchFamily="50" charset="-128"/>
                <a:ea typeface="Meiryo UI" pitchFamily="50" charset="-128"/>
                <a:cs typeface="Meiryo UI" pitchFamily="50" charset="-128"/>
              </a:rPr>
              <a:t>】</a:t>
            </a:r>
            <a:endParaRPr lang="ja-JP" altLang="en-US" sz="1200" b="1" dirty="0">
              <a:solidFill>
                <a:srgbClr val="FF0000"/>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019975" y="9706255"/>
            <a:ext cx="334897" cy="361732"/>
          </a:xfrm>
          <a:prstGeom prst="rect">
            <a:avLst/>
          </a:prstGeom>
          <a:noFill/>
        </p:spPr>
        <p:txBody>
          <a:bodyPr wrap="none" lIns="99154" tIns="49577" rIns="99154" bIns="49577" rtlCol="0">
            <a:spAutoFit/>
          </a:bodyPr>
          <a:lstStyle/>
          <a:p>
            <a:r>
              <a:rPr lang="en-US" altLang="ja-JP" sz="1700" dirty="0">
                <a:latin typeface="Meiryo UI" pitchFamily="50" charset="-128"/>
                <a:ea typeface="Meiryo UI" pitchFamily="50" charset="-128"/>
                <a:cs typeface="Meiryo UI" pitchFamily="50" charset="-128"/>
              </a:rPr>
              <a:t>5</a:t>
            </a:r>
            <a:endParaRPr lang="ja-JP" altLang="en-US" sz="17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0" y="0"/>
            <a:ext cx="3356558" cy="392510"/>
          </a:xfrm>
          <a:prstGeom prst="rect">
            <a:avLst/>
          </a:prstGeom>
          <a:noFill/>
        </p:spPr>
        <p:txBody>
          <a:bodyPr wrap="none" lIns="99154" tIns="49577" rIns="99154" bIns="49577" rtlCol="0">
            <a:spAutoFit/>
          </a:bodyPr>
          <a:lstStyle/>
          <a:p>
            <a:r>
              <a:rPr lang="ja-JP" altLang="en-US" dirty="0">
                <a:latin typeface="Meiryo UI" pitchFamily="50" charset="-128"/>
                <a:ea typeface="Meiryo UI" pitchFamily="50" charset="-128"/>
                <a:cs typeface="Meiryo UI" pitchFamily="50" charset="-128"/>
              </a:rPr>
              <a:t>エントリーシート④</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写真シート</a:t>
            </a:r>
            <a:r>
              <a:rPr lang="en-US" altLang="ja-JP" dirty="0">
                <a:latin typeface="Meiryo UI" pitchFamily="50" charset="-128"/>
                <a:ea typeface="Meiryo UI" pitchFamily="50" charset="-128"/>
                <a:cs typeface="Meiryo UI" pitchFamily="50" charset="-128"/>
              </a:rPr>
              <a:t>A】</a:t>
            </a:r>
          </a:p>
        </p:txBody>
      </p:sp>
      <p:sp>
        <p:nvSpPr>
          <p:cNvPr id="31" name="正方形/長方形 30"/>
          <p:cNvSpPr/>
          <p:nvPr/>
        </p:nvSpPr>
        <p:spPr>
          <a:xfrm>
            <a:off x="200037" y="560389"/>
            <a:ext cx="6872264" cy="9242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5" name="テキスト ボックス 14"/>
          <p:cNvSpPr txBox="1"/>
          <p:nvPr/>
        </p:nvSpPr>
        <p:spPr>
          <a:xfrm>
            <a:off x="1067423" y="1478329"/>
            <a:ext cx="5137494" cy="838786"/>
          </a:xfrm>
          <a:prstGeom prst="rect">
            <a:avLst/>
          </a:prstGeom>
          <a:noFill/>
        </p:spPr>
        <p:txBody>
          <a:bodyPr wrap="none" lIns="99154" tIns="49577" rIns="99154" bIns="49577" rtlCol="0">
            <a:spAutoFit/>
          </a:bodyPr>
          <a:lstStyle/>
          <a:p>
            <a:pPr algn="ctr"/>
            <a:r>
              <a:rPr lang="ja-JP" altLang="en-US" sz="1600" dirty="0">
                <a:solidFill>
                  <a:srgbClr val="FF0000"/>
                </a:solidFill>
                <a:latin typeface="Meiryo UI" pitchFamily="50" charset="-128"/>
                <a:ea typeface="Meiryo UI" pitchFamily="50" charset="-128"/>
                <a:cs typeface="Meiryo UI" pitchFamily="50" charset="-128"/>
              </a:rPr>
              <a:t>出品メニュー</a:t>
            </a:r>
            <a:r>
              <a:rPr lang="ja-JP" altLang="en-US" sz="1600" dirty="0" smtClean="0">
                <a:solidFill>
                  <a:srgbClr val="FF0000"/>
                </a:solidFill>
                <a:latin typeface="Meiryo UI" pitchFamily="50" charset="-128"/>
                <a:ea typeface="Meiryo UI" pitchFamily="50" charset="-128"/>
                <a:cs typeface="Meiryo UI" pitchFamily="50" charset="-128"/>
              </a:rPr>
              <a:t>写真１</a:t>
            </a:r>
            <a:endParaRPr lang="en-US" altLang="ja-JP" sz="1600" dirty="0">
              <a:solidFill>
                <a:srgbClr val="FF0000"/>
              </a:solidFill>
              <a:latin typeface="Meiryo UI" pitchFamily="50" charset="-128"/>
              <a:ea typeface="Meiryo UI" pitchFamily="50" charset="-128"/>
              <a:cs typeface="Meiryo UI" pitchFamily="50" charset="-128"/>
            </a:endParaRPr>
          </a:p>
          <a:p>
            <a:pPr algn="ctr"/>
            <a:r>
              <a:rPr lang="en-US" altLang="ja-JP" sz="1600" dirty="0">
                <a:solidFill>
                  <a:srgbClr val="FF0000"/>
                </a:solidFill>
                <a:latin typeface="Meiryo UI" pitchFamily="50" charset="-128"/>
                <a:ea typeface="Meiryo UI" pitchFamily="50" charset="-128"/>
                <a:cs typeface="Meiryo UI" pitchFamily="50" charset="-128"/>
              </a:rPr>
              <a:t>【</a:t>
            </a:r>
            <a:r>
              <a:rPr lang="ja-JP" altLang="en-US" sz="1600" dirty="0">
                <a:solidFill>
                  <a:srgbClr val="FF0000"/>
                </a:solidFill>
                <a:latin typeface="Meiryo UI" pitchFamily="50" charset="-128"/>
                <a:ea typeface="Meiryo UI" pitchFamily="50" charset="-128"/>
                <a:cs typeface="Meiryo UI" pitchFamily="50" charset="-128"/>
              </a:rPr>
              <a:t>斜め</a:t>
            </a:r>
            <a:r>
              <a:rPr lang="en-US" altLang="ja-JP" sz="1600" dirty="0">
                <a:solidFill>
                  <a:srgbClr val="FF0000"/>
                </a:solidFill>
                <a:latin typeface="Meiryo UI" pitchFamily="50" charset="-128"/>
                <a:ea typeface="Meiryo UI" pitchFamily="50" charset="-128"/>
                <a:cs typeface="Meiryo UI" pitchFamily="50" charset="-128"/>
              </a:rPr>
              <a:t>45</a:t>
            </a:r>
            <a:r>
              <a:rPr lang="ja-JP" altLang="en-US" sz="1600" dirty="0">
                <a:solidFill>
                  <a:srgbClr val="FF0000"/>
                </a:solidFill>
                <a:latin typeface="Meiryo UI" pitchFamily="50" charset="-128"/>
                <a:ea typeface="Meiryo UI" pitchFamily="50" charset="-128"/>
                <a:cs typeface="Meiryo UI" pitchFamily="50" charset="-128"/>
              </a:rPr>
              <a:t>度から撮影した写真</a:t>
            </a:r>
            <a:r>
              <a:rPr lang="en-US" altLang="ja-JP" sz="1600" dirty="0">
                <a:solidFill>
                  <a:srgbClr val="FF0000"/>
                </a:solidFill>
                <a:latin typeface="Meiryo UI" pitchFamily="50" charset="-128"/>
                <a:ea typeface="Meiryo UI" pitchFamily="50" charset="-128"/>
                <a:cs typeface="Meiryo UI" pitchFamily="50" charset="-128"/>
              </a:rPr>
              <a:t>】</a:t>
            </a:r>
          </a:p>
          <a:p>
            <a:pPr algn="ctr"/>
            <a:r>
              <a:rPr lang="ja-JP" altLang="en-US" sz="1600" dirty="0">
                <a:solidFill>
                  <a:srgbClr val="FF0000"/>
                </a:solidFill>
                <a:latin typeface="Meiryo UI" pitchFamily="50" charset="-128"/>
                <a:ea typeface="Meiryo UI" pitchFamily="50" charset="-128"/>
                <a:cs typeface="Meiryo UI" pitchFamily="50" charset="-128"/>
              </a:rPr>
              <a:t>（この黒線の枠内に収まるようにカラー写真を貼ってください）</a:t>
            </a:r>
          </a:p>
        </p:txBody>
      </p:sp>
      <p:sp>
        <p:nvSpPr>
          <p:cNvPr id="19" name="正方形/長方形 18"/>
          <p:cNvSpPr/>
          <p:nvPr/>
        </p:nvSpPr>
        <p:spPr>
          <a:xfrm>
            <a:off x="5274256" y="112398"/>
            <a:ext cx="1817108" cy="31940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6" name="テキスト ボックス 15"/>
          <p:cNvSpPr txBox="1"/>
          <p:nvPr/>
        </p:nvSpPr>
        <p:spPr>
          <a:xfrm>
            <a:off x="4284241" y="170987"/>
            <a:ext cx="974297" cy="260813"/>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事務局記入欄</a:t>
            </a:r>
          </a:p>
        </p:txBody>
      </p:sp>
      <p:sp>
        <p:nvSpPr>
          <p:cNvPr id="20" name="テキスト ボックス 19"/>
          <p:cNvSpPr txBox="1"/>
          <p:nvPr/>
        </p:nvSpPr>
        <p:spPr>
          <a:xfrm>
            <a:off x="971873" y="9830128"/>
            <a:ext cx="5255765" cy="219719"/>
          </a:xfrm>
          <a:prstGeom prst="rect">
            <a:avLst/>
          </a:prstGeom>
          <a:noFill/>
        </p:spPr>
        <p:txBody>
          <a:bodyPr wrap="square" lIns="95674" tIns="47837" rIns="95674" bIns="47837" rtlCol="0">
            <a:spAutoFit/>
          </a:bodyPr>
          <a:lstStyle/>
          <a:p>
            <a:pPr algn="ctr"/>
            <a:r>
              <a:rPr lang="en-US" altLang="ja-JP" sz="800" dirty="0">
                <a:latin typeface="Meiryo UI" pitchFamily="50" charset="-128"/>
                <a:ea typeface="Meiryo UI" pitchFamily="50" charset="-128"/>
                <a:cs typeface="Meiryo UI" pitchFamily="50" charset="-128"/>
              </a:rPr>
              <a:t>A4</a:t>
            </a:r>
            <a:r>
              <a:rPr lang="ja-JP" altLang="en-US" sz="800" dirty="0">
                <a:latin typeface="Meiryo UI" pitchFamily="50" charset="-128"/>
                <a:ea typeface="Meiryo UI" pitchFamily="50" charset="-128"/>
                <a:cs typeface="Meiryo UI" pitchFamily="50" charset="-128"/>
              </a:rPr>
              <a:t>サイズ用紙に片面で印刷してご使用ください。</a:t>
            </a:r>
            <a:endParaRPr lang="en-US" altLang="ja-JP" sz="800" dirty="0">
              <a:latin typeface="Meiryo UI" pitchFamily="50" charset="-128"/>
              <a:ea typeface="Meiryo UI" pitchFamily="50" charset="-128"/>
              <a:cs typeface="Meiryo UI" pitchFamily="50" charset="-128"/>
            </a:endParaRPr>
          </a:p>
        </p:txBody>
      </p:sp>
      <p:sp>
        <p:nvSpPr>
          <p:cNvPr id="4" name="AutoShape 6" descr="ããªã ã©ã¤ã¹ ã¤ã©ã¹ãããã®ç»åæ¤ç´¢çµæ">
            <a:extLst>
              <a:ext uri="{FF2B5EF4-FFF2-40B4-BE49-F238E27FC236}">
                <a16:creationId xmlns="" xmlns:a16="http://schemas.microsoft.com/office/drawing/2014/main" id="{CFA6C786-F62C-4F1E-B270-3D81BC95AA45}"/>
              </a:ext>
            </a:extLst>
          </p:cNvPr>
          <p:cNvSpPr>
            <a:spLocks noChangeAspect="1" noChangeArrowheads="1"/>
          </p:cNvSpPr>
          <p:nvPr/>
        </p:nvSpPr>
        <p:spPr bwMode="auto">
          <a:xfrm>
            <a:off x="3482975" y="4887913"/>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3784" y="3154308"/>
            <a:ext cx="1535432" cy="1074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9" name="グループ化 28"/>
          <p:cNvGrpSpPr/>
          <p:nvPr/>
        </p:nvGrpSpPr>
        <p:grpSpPr>
          <a:xfrm>
            <a:off x="1848730" y="7534271"/>
            <a:ext cx="1540486" cy="989810"/>
            <a:chOff x="3560507" y="3567847"/>
            <a:chExt cx="1540486" cy="989810"/>
          </a:xfrm>
        </p:grpSpPr>
        <p:pic>
          <p:nvPicPr>
            <p:cNvPr id="3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60507" y="3567847"/>
              <a:ext cx="1540486" cy="989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二等辺三角形 31"/>
            <p:cNvSpPr/>
            <p:nvPr/>
          </p:nvSpPr>
          <p:spPr>
            <a:xfrm rot="6605493">
              <a:off x="3710707" y="3981254"/>
              <a:ext cx="418841" cy="4684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2922818" y="4741237"/>
            <a:ext cx="3886000" cy="253916"/>
          </a:xfrm>
          <a:prstGeom prst="rect">
            <a:avLst/>
          </a:prstGeom>
          <a:noFill/>
        </p:spPr>
        <p:txBody>
          <a:bodyPr wrap="none" rtlCol="0">
            <a:spAutoFit/>
          </a:bodyPr>
          <a:lstStyle/>
          <a:p>
            <a:r>
              <a:rPr kumimoji="1" lang="ja-JP" altLang="en-US" sz="1050" dirty="0" smtClean="0"/>
              <a:t>書類選考時画像データ（</a:t>
            </a:r>
            <a:r>
              <a:rPr kumimoji="1" lang="en-US" altLang="ja-JP" sz="1050" dirty="0" smtClean="0"/>
              <a:t>JPG</a:t>
            </a:r>
            <a:r>
              <a:rPr kumimoji="1" lang="ja-JP" altLang="en-US" sz="1050" dirty="0" smtClean="0"/>
              <a:t>）のご用意をいただく場合がございます。</a:t>
            </a:r>
            <a:endParaRPr kumimoji="1" lang="ja-JP" altLang="en-US" sz="1050" dirty="0"/>
          </a:p>
        </p:txBody>
      </p:sp>
      <p:sp>
        <p:nvSpPr>
          <p:cNvPr id="36" name="テキスト ボックス 35"/>
          <p:cNvSpPr txBox="1"/>
          <p:nvPr/>
        </p:nvSpPr>
        <p:spPr>
          <a:xfrm>
            <a:off x="2922818" y="9276661"/>
            <a:ext cx="3886000" cy="253916"/>
          </a:xfrm>
          <a:prstGeom prst="rect">
            <a:avLst/>
          </a:prstGeom>
          <a:noFill/>
        </p:spPr>
        <p:txBody>
          <a:bodyPr wrap="none" rtlCol="0">
            <a:spAutoFit/>
          </a:bodyPr>
          <a:lstStyle/>
          <a:p>
            <a:r>
              <a:rPr kumimoji="1" lang="ja-JP" altLang="en-US" sz="1050" dirty="0" smtClean="0"/>
              <a:t>書類選考時画像データ（</a:t>
            </a:r>
            <a:r>
              <a:rPr kumimoji="1" lang="en-US" altLang="ja-JP" sz="1050" dirty="0" smtClean="0"/>
              <a:t>JPG</a:t>
            </a:r>
            <a:r>
              <a:rPr kumimoji="1" lang="ja-JP" altLang="en-US" sz="1050" dirty="0" smtClean="0"/>
              <a:t>）のご用意をいただく場合がございます。</a:t>
            </a:r>
            <a:endParaRPr kumimoji="1" lang="ja-JP" altLang="en-US" sz="1050" dirty="0"/>
          </a:p>
        </p:txBody>
      </p:sp>
      <p:pic>
        <p:nvPicPr>
          <p:cNvPr id="3" name="図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5375" y="2664048"/>
            <a:ext cx="2400267" cy="1800200"/>
          </a:xfrm>
          <a:prstGeom prst="rect">
            <a:avLst/>
          </a:prstGeom>
        </p:spPr>
      </p:pic>
      <p:pic>
        <p:nvPicPr>
          <p:cNvPr id="5" name="図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35375" y="7200552"/>
            <a:ext cx="2386088" cy="1789566"/>
          </a:xfrm>
          <a:prstGeom prst="rect">
            <a:avLst/>
          </a:prstGeom>
        </p:spPr>
      </p:pic>
    </p:spTree>
    <p:extLst>
      <p:ext uri="{BB962C8B-B14F-4D97-AF65-F5344CB8AC3E}">
        <p14:creationId xmlns="" xmlns:p14="http://schemas.microsoft.com/office/powerpoint/2010/main" val="3219806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52754" y="933717"/>
            <a:ext cx="6550917" cy="4181261"/>
          </a:xfrm>
          <a:prstGeom prst="rect">
            <a:avLst/>
          </a:prstGeom>
          <a:ln w="6350"/>
        </p:spPr>
        <p:style>
          <a:lnRef idx="2">
            <a:schemeClr val="dk1"/>
          </a:lnRef>
          <a:fillRef idx="1">
            <a:schemeClr val="lt1"/>
          </a:fillRef>
          <a:effectRef idx="0">
            <a:schemeClr val="dk1"/>
          </a:effectRef>
          <a:fontRef idx="minor">
            <a:schemeClr val="dk1"/>
          </a:fontRef>
        </p:style>
        <p:txBody>
          <a:bodyPr lIns="99154" tIns="49577" rIns="99154" bIns="49577" rtlCol="0" anchor="ctr"/>
          <a:lstStyle/>
          <a:p>
            <a:pPr algn="ctr"/>
            <a:endParaRPr kumimoji="1" lang="ja-JP" altLang="en-US" dirty="0">
              <a:solidFill>
                <a:sysClr val="windowText" lastClr="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352754" y="5430222"/>
            <a:ext cx="6550917" cy="4181261"/>
          </a:xfrm>
          <a:prstGeom prst="rect">
            <a:avLst/>
          </a:prstGeom>
          <a:ln w="6350"/>
        </p:spPr>
        <p:style>
          <a:lnRef idx="2">
            <a:schemeClr val="dk1"/>
          </a:lnRef>
          <a:fillRef idx="1">
            <a:schemeClr val="lt1"/>
          </a:fillRef>
          <a:effectRef idx="0">
            <a:schemeClr val="dk1"/>
          </a:effectRef>
          <a:fontRef idx="minor">
            <a:schemeClr val="dk1"/>
          </a:fontRef>
        </p:style>
        <p:txBody>
          <a:bodyPr lIns="99154" tIns="49577" rIns="99154" bIns="49577" rtlCol="0" anchor="ctr"/>
          <a:lstStyle/>
          <a:p>
            <a:pPr algn="ctr"/>
            <a:endParaRPr kumimoji="1" lang="ja-JP" altLang="en-US"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276397" y="5114978"/>
            <a:ext cx="2043698" cy="284788"/>
          </a:xfrm>
          <a:prstGeom prst="rect">
            <a:avLst/>
          </a:prstGeom>
          <a:noFill/>
        </p:spPr>
        <p:txBody>
          <a:bodyPr wrap="none" lIns="99154" tIns="49577" rIns="99154" bIns="49577" rtlCol="0">
            <a:spAutoFit/>
          </a:bodyPr>
          <a:lstStyle/>
          <a:p>
            <a:r>
              <a:rPr lang="ja-JP" altLang="en-US" sz="1200" b="1" dirty="0">
                <a:latin typeface="Meiryo UI" pitchFamily="50" charset="-128"/>
                <a:ea typeface="Meiryo UI" pitchFamily="50" charset="-128"/>
                <a:cs typeface="Meiryo UI" pitchFamily="50" charset="-128"/>
              </a:rPr>
              <a:t>◆店舗アピール　</a:t>
            </a:r>
            <a:r>
              <a:rPr lang="en-US" altLang="ja-JP" sz="1200" b="1"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自由記載</a:t>
            </a:r>
            <a:r>
              <a:rPr lang="en-US" altLang="ja-JP" sz="1200" b="1" dirty="0">
                <a:latin typeface="Meiryo UI" pitchFamily="50" charset="-128"/>
                <a:ea typeface="Meiryo UI" pitchFamily="50" charset="-128"/>
                <a:cs typeface="Meiryo UI" pitchFamily="50" charset="-128"/>
              </a:rPr>
              <a:t>】</a:t>
            </a:r>
            <a:endParaRPr lang="ja-JP" altLang="en-US" sz="12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7019975" y="9706255"/>
            <a:ext cx="334897" cy="361732"/>
          </a:xfrm>
          <a:prstGeom prst="rect">
            <a:avLst/>
          </a:prstGeom>
          <a:noFill/>
        </p:spPr>
        <p:txBody>
          <a:bodyPr wrap="none" lIns="99154" tIns="49577" rIns="99154" bIns="49577" rtlCol="0">
            <a:spAutoFit/>
          </a:bodyPr>
          <a:lstStyle/>
          <a:p>
            <a:r>
              <a:rPr lang="en-US" altLang="ja-JP" sz="1700" dirty="0">
                <a:latin typeface="Meiryo UI" pitchFamily="50" charset="-128"/>
                <a:ea typeface="Meiryo UI" pitchFamily="50" charset="-128"/>
                <a:cs typeface="Meiryo UI" pitchFamily="50" charset="-128"/>
              </a:rPr>
              <a:t>6</a:t>
            </a:r>
            <a:endParaRPr lang="ja-JP" altLang="en-US" sz="17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0" y="0"/>
            <a:ext cx="3354954" cy="392510"/>
          </a:xfrm>
          <a:prstGeom prst="rect">
            <a:avLst/>
          </a:prstGeom>
          <a:noFill/>
        </p:spPr>
        <p:txBody>
          <a:bodyPr wrap="none" lIns="99154" tIns="49577" rIns="99154" bIns="49577" rtlCol="0">
            <a:spAutoFit/>
          </a:bodyPr>
          <a:lstStyle/>
          <a:p>
            <a:r>
              <a:rPr lang="ja-JP" altLang="en-US" dirty="0">
                <a:latin typeface="Meiryo UI" pitchFamily="50" charset="-128"/>
                <a:ea typeface="Meiryo UI" pitchFamily="50" charset="-128"/>
                <a:cs typeface="Meiryo UI" pitchFamily="50" charset="-128"/>
              </a:rPr>
              <a:t>エントリーシート⑤</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写真シート</a:t>
            </a:r>
            <a:r>
              <a:rPr lang="en-US" altLang="ja-JP" dirty="0">
                <a:latin typeface="Meiryo UI" pitchFamily="50" charset="-128"/>
                <a:ea typeface="Meiryo UI" pitchFamily="50" charset="-128"/>
                <a:cs typeface="Meiryo UI" pitchFamily="50" charset="-128"/>
              </a:rPr>
              <a:t>B】</a:t>
            </a:r>
          </a:p>
        </p:txBody>
      </p:sp>
      <p:sp>
        <p:nvSpPr>
          <p:cNvPr id="15" name="正方形/長方形 14"/>
          <p:cNvSpPr/>
          <p:nvPr/>
        </p:nvSpPr>
        <p:spPr>
          <a:xfrm>
            <a:off x="200037" y="560389"/>
            <a:ext cx="6872264" cy="9242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54" tIns="49577" rIns="99154" bIns="49577"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8" name="正方形/長方形 17"/>
          <p:cNvSpPr/>
          <p:nvPr/>
        </p:nvSpPr>
        <p:spPr>
          <a:xfrm>
            <a:off x="5274256" y="112398"/>
            <a:ext cx="1817108" cy="31940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17" name="テキスト ボックス 16"/>
          <p:cNvSpPr txBox="1"/>
          <p:nvPr/>
        </p:nvSpPr>
        <p:spPr>
          <a:xfrm>
            <a:off x="4284241" y="170987"/>
            <a:ext cx="974297" cy="260813"/>
          </a:xfrm>
          <a:prstGeom prst="rect">
            <a:avLst/>
          </a:prstGeom>
          <a:noFill/>
        </p:spPr>
        <p:txBody>
          <a:bodyPr wrap="none" lIns="99154" tIns="49577" rIns="99154" bIns="49577" rtlCol="0">
            <a:spAutoFit/>
          </a:bodyPr>
          <a:lstStyle/>
          <a:p>
            <a:r>
              <a:rPr lang="ja-JP" altLang="en-US" sz="1000" dirty="0">
                <a:latin typeface="Meiryo UI" pitchFamily="50" charset="-128"/>
                <a:ea typeface="Meiryo UI" pitchFamily="50" charset="-128"/>
                <a:cs typeface="Meiryo UI" pitchFamily="50" charset="-128"/>
              </a:rPr>
              <a:t>事務局記入欄</a:t>
            </a:r>
          </a:p>
        </p:txBody>
      </p:sp>
      <p:sp>
        <p:nvSpPr>
          <p:cNvPr id="19" name="テキスト ボックス 18"/>
          <p:cNvSpPr txBox="1"/>
          <p:nvPr/>
        </p:nvSpPr>
        <p:spPr>
          <a:xfrm>
            <a:off x="971873" y="9830128"/>
            <a:ext cx="5255765" cy="219719"/>
          </a:xfrm>
          <a:prstGeom prst="rect">
            <a:avLst/>
          </a:prstGeom>
          <a:noFill/>
        </p:spPr>
        <p:txBody>
          <a:bodyPr wrap="square" lIns="95674" tIns="47837" rIns="95674" bIns="47837" rtlCol="0">
            <a:spAutoFit/>
          </a:bodyPr>
          <a:lstStyle/>
          <a:p>
            <a:pPr algn="ctr"/>
            <a:r>
              <a:rPr lang="en-US" altLang="ja-JP" sz="800" dirty="0">
                <a:latin typeface="Meiryo UI" pitchFamily="50" charset="-128"/>
                <a:ea typeface="Meiryo UI" pitchFamily="50" charset="-128"/>
                <a:cs typeface="Meiryo UI" pitchFamily="50" charset="-128"/>
              </a:rPr>
              <a:t>A4</a:t>
            </a:r>
            <a:r>
              <a:rPr lang="ja-JP" altLang="en-US" sz="800" dirty="0">
                <a:latin typeface="Meiryo UI" pitchFamily="50" charset="-128"/>
                <a:ea typeface="Meiryo UI" pitchFamily="50" charset="-128"/>
                <a:cs typeface="Meiryo UI" pitchFamily="50" charset="-128"/>
              </a:rPr>
              <a:t>サイズ用紙に片面で印刷してご使用ください。</a:t>
            </a:r>
            <a:endParaRPr lang="en-US" altLang="ja-JP" sz="80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323801" y="647824"/>
            <a:ext cx="1277463" cy="284788"/>
          </a:xfrm>
          <a:prstGeom prst="rect">
            <a:avLst/>
          </a:prstGeom>
          <a:noFill/>
        </p:spPr>
        <p:txBody>
          <a:bodyPr wrap="none" lIns="99154" tIns="49577" rIns="99154" bIns="49577" rtlCol="0">
            <a:spAutoFit/>
          </a:bodyPr>
          <a:lstStyle/>
          <a:p>
            <a:r>
              <a:rPr lang="ja-JP" altLang="en-US" sz="1200" b="1" dirty="0">
                <a:latin typeface="Meiryo UI" pitchFamily="50" charset="-128"/>
                <a:ea typeface="Meiryo UI" pitchFamily="50" charset="-128"/>
                <a:cs typeface="Meiryo UI" pitchFamily="50" charset="-128"/>
              </a:rPr>
              <a:t>◆店舗外観写真</a:t>
            </a:r>
          </a:p>
        </p:txBody>
      </p:sp>
      <p:sp>
        <p:nvSpPr>
          <p:cNvPr id="24" name="テキスト ボックス 23"/>
          <p:cNvSpPr txBox="1"/>
          <p:nvPr/>
        </p:nvSpPr>
        <p:spPr>
          <a:xfrm>
            <a:off x="1066628" y="2592040"/>
            <a:ext cx="5137494" cy="838786"/>
          </a:xfrm>
          <a:prstGeom prst="rect">
            <a:avLst/>
          </a:prstGeom>
          <a:noFill/>
        </p:spPr>
        <p:txBody>
          <a:bodyPr wrap="none" lIns="99154" tIns="49577" rIns="99154" bIns="49577" rtlCol="0">
            <a:spAutoFit/>
          </a:bodyPr>
          <a:lstStyle/>
          <a:p>
            <a:pPr algn="ctr"/>
            <a:r>
              <a:rPr lang="ja-JP" altLang="en-US" sz="1600" dirty="0" smtClean="0">
                <a:solidFill>
                  <a:srgbClr val="FF0000"/>
                </a:solidFill>
                <a:latin typeface="Meiryo UI" pitchFamily="50" charset="-128"/>
                <a:ea typeface="Meiryo UI" pitchFamily="50" charset="-128"/>
                <a:cs typeface="Meiryo UI" pitchFamily="50" charset="-128"/>
              </a:rPr>
              <a:t>写真３</a:t>
            </a:r>
            <a:endParaRPr lang="en-US" altLang="ja-JP" sz="1600" dirty="0" smtClean="0">
              <a:solidFill>
                <a:srgbClr val="FF0000"/>
              </a:solidFill>
              <a:latin typeface="Meiryo UI" pitchFamily="50" charset="-128"/>
              <a:ea typeface="Meiryo UI" pitchFamily="50" charset="-128"/>
              <a:cs typeface="Meiryo UI" pitchFamily="50" charset="-128"/>
            </a:endParaRPr>
          </a:p>
          <a:p>
            <a:pPr algn="ctr"/>
            <a:r>
              <a:rPr lang="en-US" altLang="ja-JP" sz="1600" dirty="0" smtClean="0">
                <a:solidFill>
                  <a:srgbClr val="FF0000"/>
                </a:solidFill>
                <a:latin typeface="Meiryo UI" pitchFamily="50" charset="-128"/>
                <a:ea typeface="Meiryo UI" pitchFamily="50" charset="-128"/>
                <a:cs typeface="Meiryo UI" pitchFamily="50" charset="-128"/>
              </a:rPr>
              <a:t>【</a:t>
            </a:r>
            <a:r>
              <a:rPr lang="ja-JP" altLang="en-US" sz="1600" dirty="0">
                <a:solidFill>
                  <a:srgbClr val="FF0000"/>
                </a:solidFill>
                <a:latin typeface="Meiryo UI" pitchFamily="50" charset="-128"/>
                <a:ea typeface="Meiryo UI" pitchFamily="50" charset="-128"/>
                <a:cs typeface="Meiryo UI" pitchFamily="50" charset="-128"/>
              </a:rPr>
              <a:t>店舗外観写真</a:t>
            </a:r>
            <a:r>
              <a:rPr lang="en-US" altLang="ja-JP" sz="1600" dirty="0">
                <a:solidFill>
                  <a:srgbClr val="FF0000"/>
                </a:solidFill>
                <a:latin typeface="Meiryo UI" pitchFamily="50" charset="-128"/>
                <a:ea typeface="Meiryo UI" pitchFamily="50" charset="-128"/>
                <a:cs typeface="Meiryo UI" pitchFamily="50" charset="-128"/>
              </a:rPr>
              <a:t>】</a:t>
            </a:r>
          </a:p>
          <a:p>
            <a:pPr algn="ctr"/>
            <a:r>
              <a:rPr lang="ja-JP" altLang="en-US" sz="1600" dirty="0">
                <a:solidFill>
                  <a:srgbClr val="FF0000"/>
                </a:solidFill>
                <a:latin typeface="Meiryo UI" pitchFamily="50" charset="-128"/>
                <a:ea typeface="Meiryo UI" pitchFamily="50" charset="-128"/>
                <a:cs typeface="Meiryo UI" pitchFamily="50" charset="-128"/>
              </a:rPr>
              <a:t>（この黒線の枠内に収まるようにカラー写真を貼ってください）</a:t>
            </a:r>
          </a:p>
        </p:txBody>
      </p:sp>
      <p:sp>
        <p:nvSpPr>
          <p:cNvPr id="26" name="テキスト ボックス 25"/>
          <p:cNvSpPr txBox="1"/>
          <p:nvPr/>
        </p:nvSpPr>
        <p:spPr>
          <a:xfrm>
            <a:off x="395809" y="940261"/>
            <a:ext cx="6480720" cy="254011"/>
          </a:xfrm>
          <a:prstGeom prst="rect">
            <a:avLst/>
          </a:prstGeom>
          <a:noFill/>
        </p:spPr>
        <p:txBody>
          <a:bodyPr wrap="square" lIns="99154" tIns="49577" rIns="99154" bIns="49577" rtlCol="0">
            <a:spAutoFit/>
          </a:bodyPr>
          <a:lstStyle/>
          <a:p>
            <a:r>
              <a:rPr lang="ja-JP" altLang="en-US" sz="1000" b="1" dirty="0">
                <a:latin typeface="Meiryo UI" pitchFamily="50" charset="-128"/>
                <a:ea typeface="Meiryo UI" pitchFamily="50" charset="-128"/>
                <a:cs typeface="Meiryo UI" pitchFamily="50" charset="-128"/>
              </a:rPr>
              <a:t>店舗の外観写真を貼付ください。</a:t>
            </a:r>
            <a:endParaRPr lang="en-US" altLang="ja-JP" sz="1000" b="1"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395809" y="5461461"/>
            <a:ext cx="6480720" cy="407899"/>
          </a:xfrm>
          <a:prstGeom prst="rect">
            <a:avLst/>
          </a:prstGeom>
          <a:noFill/>
        </p:spPr>
        <p:txBody>
          <a:bodyPr wrap="square" lIns="99154" tIns="49577" rIns="99154" bIns="49577" rtlCol="0">
            <a:spAutoFit/>
          </a:bodyPr>
          <a:lstStyle/>
          <a:p>
            <a:r>
              <a:rPr lang="ja-JP" altLang="en-US" sz="1000" b="1" dirty="0">
                <a:latin typeface="Meiryo UI" pitchFamily="50" charset="-128"/>
                <a:ea typeface="Meiryo UI" pitchFamily="50" charset="-128"/>
                <a:cs typeface="Meiryo UI" pitchFamily="50" charset="-128"/>
              </a:rPr>
              <a:t>店舗の自由記載欄です。写真貼付や文章記入でも構いません。</a:t>
            </a:r>
            <a:endParaRPr lang="en-US" altLang="ja-JP" sz="1000" b="1" dirty="0">
              <a:latin typeface="Meiryo UI" pitchFamily="50" charset="-128"/>
              <a:ea typeface="Meiryo UI" pitchFamily="50" charset="-128"/>
              <a:cs typeface="Meiryo UI" pitchFamily="50" charset="-128"/>
            </a:endParaRPr>
          </a:p>
          <a:p>
            <a:r>
              <a:rPr lang="ja-JP" altLang="en-US" sz="1000" b="1" dirty="0">
                <a:latin typeface="Meiryo UI" pitchFamily="50" charset="-128"/>
                <a:ea typeface="Meiryo UI" pitchFamily="50" charset="-128"/>
                <a:cs typeface="Meiryo UI" pitchFamily="50" charset="-128"/>
              </a:rPr>
              <a:t>書類選考の参考資料とさせていただきます。枠内で記述ください。別貼付資料は審査の対象外となります。</a:t>
            </a:r>
            <a:endParaRPr lang="en-US" altLang="ja-JP" sz="1000" b="1"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2922818" y="4741237"/>
            <a:ext cx="3886000" cy="253916"/>
          </a:xfrm>
          <a:prstGeom prst="rect">
            <a:avLst/>
          </a:prstGeom>
          <a:noFill/>
        </p:spPr>
        <p:txBody>
          <a:bodyPr wrap="none" rtlCol="0">
            <a:spAutoFit/>
          </a:bodyPr>
          <a:lstStyle/>
          <a:p>
            <a:r>
              <a:rPr kumimoji="1" lang="ja-JP" altLang="en-US" sz="1050" dirty="0" smtClean="0"/>
              <a:t>書類選考時画像データ（</a:t>
            </a:r>
            <a:r>
              <a:rPr kumimoji="1" lang="en-US" altLang="ja-JP" sz="1050" dirty="0" smtClean="0"/>
              <a:t>JPG</a:t>
            </a:r>
            <a:r>
              <a:rPr kumimoji="1" lang="ja-JP" altLang="en-US" sz="1050" dirty="0" smtClean="0"/>
              <a:t>）のご用意をいただく場合がございます。</a:t>
            </a:r>
            <a:endParaRPr kumimoji="1" lang="ja-JP" altLang="en-US" sz="1050" dirty="0"/>
          </a:p>
        </p:txBody>
      </p:sp>
    </p:spTree>
    <p:extLst>
      <p:ext uri="{BB962C8B-B14F-4D97-AF65-F5344CB8AC3E}">
        <p14:creationId xmlns="" xmlns:p14="http://schemas.microsoft.com/office/powerpoint/2010/main" val="3478003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730649" y="2232000"/>
            <a:ext cx="1826141" cy="584775"/>
          </a:xfrm>
          <a:prstGeom prst="rect">
            <a:avLst/>
          </a:prstGeom>
          <a:noFill/>
        </p:spPr>
        <p:txBody>
          <a:bodyPr wrap="none" rtlCol="0">
            <a:spAutoFit/>
          </a:bodyPr>
          <a:lstStyle/>
          <a:p>
            <a:pPr algn="ctr"/>
            <a:r>
              <a:rPr lang="ja-JP" altLang="en-US" sz="3200" dirty="0">
                <a:latin typeface="Meiryo UI" pitchFamily="50" charset="-128"/>
                <a:ea typeface="Meiryo UI" pitchFamily="50" charset="-128"/>
                <a:cs typeface="Meiryo UI" pitchFamily="50" charset="-128"/>
              </a:rPr>
              <a:t>応募要項</a:t>
            </a:r>
            <a:endParaRPr kumimoji="1" lang="ja-JP" altLang="en-US" sz="32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2004159" y="7920632"/>
            <a:ext cx="3262432" cy="646331"/>
          </a:xfrm>
          <a:prstGeom prst="rect">
            <a:avLst/>
          </a:prstGeom>
          <a:noFill/>
        </p:spPr>
        <p:txBody>
          <a:bodyPr wrap="none" rtlCol="0">
            <a:spAutoFit/>
          </a:bodyPr>
          <a:lstStyle/>
          <a:p>
            <a:pPr algn="ctr"/>
            <a:r>
              <a:rPr kumimoji="1" lang="ja-JP" altLang="en-US" sz="1200" dirty="0">
                <a:latin typeface="Meiryo UI" pitchFamily="50" charset="-128"/>
                <a:ea typeface="Meiryo UI" pitchFamily="50" charset="-128"/>
                <a:cs typeface="Meiryo UI" pitchFamily="50" charset="-128"/>
              </a:rPr>
              <a:t>カゴメオムライススタジアム事務局</a:t>
            </a:r>
            <a:endParaRPr kumimoji="1" lang="en-US" altLang="ja-JP" sz="1200" dirty="0">
              <a:latin typeface="Meiryo UI" pitchFamily="50" charset="-128"/>
              <a:ea typeface="Meiryo UI" pitchFamily="50" charset="-128"/>
              <a:cs typeface="Meiryo UI" pitchFamily="50" charset="-128"/>
            </a:endParaRPr>
          </a:p>
          <a:p>
            <a:pPr algn="ctr"/>
            <a:r>
              <a:rPr lang="en-US" altLang="ja-JP" sz="1200" dirty="0" smtClean="0">
                <a:latin typeface="Meiryo UI" pitchFamily="50" charset="-128"/>
                <a:ea typeface="Meiryo UI" pitchFamily="50" charset="-128"/>
                <a:cs typeface="Meiryo UI" pitchFamily="50" charset="-128"/>
              </a:rPr>
              <a:t>TEL.03-3543-7181</a:t>
            </a:r>
          </a:p>
          <a:p>
            <a:pPr algn="ctr"/>
            <a:r>
              <a:rPr kumimoji="1"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土日祝日</a:t>
            </a:r>
            <a:r>
              <a:rPr kumimoji="1" lang="ja-JP" altLang="en-US" sz="1200" dirty="0">
                <a:latin typeface="Meiryo UI" pitchFamily="50" charset="-128"/>
                <a:ea typeface="Meiryo UI" pitchFamily="50" charset="-128"/>
                <a:cs typeface="Meiryo UI" pitchFamily="50" charset="-128"/>
              </a:rPr>
              <a:t>・年末年始除く</a:t>
            </a:r>
            <a:r>
              <a:rPr kumimoji="1" lang="en-US" altLang="ja-JP" sz="1200" dirty="0">
                <a:latin typeface="Meiryo UI" pitchFamily="50" charset="-128"/>
                <a:ea typeface="Meiryo UI" pitchFamily="50" charset="-128"/>
                <a:cs typeface="Meiryo UI" pitchFamily="50" charset="-128"/>
              </a:rPr>
              <a:t>10</a:t>
            </a:r>
            <a:r>
              <a:rPr kumimoji="1" lang="ja-JP" altLang="en-US" sz="1200" dirty="0">
                <a:latin typeface="Meiryo UI" pitchFamily="50" charset="-128"/>
                <a:ea typeface="Meiryo UI" pitchFamily="50" charset="-128"/>
                <a:cs typeface="Meiryo UI" pitchFamily="50" charset="-128"/>
              </a:rPr>
              <a:t>：</a:t>
            </a:r>
            <a:r>
              <a:rPr kumimoji="1" lang="en-US" altLang="ja-JP" sz="1200" dirty="0">
                <a:latin typeface="Meiryo UI" pitchFamily="50" charset="-128"/>
                <a:ea typeface="Meiryo UI" pitchFamily="50" charset="-128"/>
                <a:cs typeface="Meiryo UI" pitchFamily="50" charset="-128"/>
              </a:rPr>
              <a:t>00</a:t>
            </a:r>
            <a:r>
              <a:rPr kumimoji="1" lang="ja-JP" altLang="en-US" sz="1200" dirty="0">
                <a:latin typeface="Meiryo UI" pitchFamily="50" charset="-128"/>
                <a:ea typeface="Meiryo UI" pitchFamily="50" charset="-128"/>
                <a:cs typeface="Meiryo UI" pitchFamily="50" charset="-128"/>
              </a:rPr>
              <a:t>～</a:t>
            </a:r>
            <a:r>
              <a:rPr kumimoji="1" lang="en-US" altLang="ja-JP" sz="1200" dirty="0">
                <a:latin typeface="Meiryo UI" pitchFamily="50" charset="-128"/>
                <a:ea typeface="Meiryo UI" pitchFamily="50" charset="-128"/>
                <a:cs typeface="Meiryo UI" pitchFamily="50" charset="-128"/>
              </a:rPr>
              <a:t>17</a:t>
            </a:r>
            <a:r>
              <a:rPr kumimoji="1" lang="ja-JP" altLang="en-US" sz="1200" dirty="0">
                <a:latin typeface="Meiryo UI" pitchFamily="50" charset="-128"/>
                <a:ea typeface="Meiryo UI" pitchFamily="50" charset="-128"/>
                <a:cs typeface="Meiryo UI" pitchFamily="50" charset="-128"/>
              </a:rPr>
              <a:t>：</a:t>
            </a:r>
            <a:r>
              <a:rPr kumimoji="1" lang="en-US" altLang="ja-JP" sz="1200" dirty="0">
                <a:latin typeface="Meiryo UI" pitchFamily="50" charset="-128"/>
                <a:ea typeface="Meiryo UI" pitchFamily="50" charset="-128"/>
                <a:cs typeface="Meiryo UI" pitchFamily="50" charset="-128"/>
              </a:rPr>
              <a:t>00</a:t>
            </a:r>
            <a:r>
              <a:rPr kumimoji="1" lang="ja-JP" altLang="en-US" sz="1200" dirty="0">
                <a:latin typeface="Meiryo UI" pitchFamily="50" charset="-128"/>
                <a:ea typeface="Meiryo UI" pitchFamily="50" charset="-128"/>
                <a:cs typeface="Meiryo UI" pitchFamily="50" charset="-128"/>
              </a:rPr>
              <a:t>）</a:t>
            </a:r>
          </a:p>
        </p:txBody>
      </p:sp>
      <p:pic>
        <p:nvPicPr>
          <p:cNvPr id="8" name="Picture 2" descr="C:\Users\01034338\Downloads\omusta2019_logo.png"/>
          <p:cNvPicPr>
            <a:picLocks noChangeAspect="1" noChangeArrowheads="1"/>
          </p:cNvPicPr>
          <p:nvPr/>
        </p:nvPicPr>
        <p:blipFill>
          <a:blip r:embed="rId2" cstate="print"/>
          <a:srcRect/>
          <a:stretch>
            <a:fillRect/>
          </a:stretch>
        </p:blipFill>
        <p:spPr bwMode="auto">
          <a:xfrm>
            <a:off x="1619945" y="3601223"/>
            <a:ext cx="3960440" cy="3023265"/>
          </a:xfrm>
          <a:prstGeom prst="rect">
            <a:avLst/>
          </a:prstGeom>
          <a:noFill/>
        </p:spPr>
      </p:pic>
    </p:spTree>
    <p:extLst>
      <p:ext uri="{BB962C8B-B14F-4D97-AF65-F5344CB8AC3E}">
        <p14:creationId xmlns="" xmlns:p14="http://schemas.microsoft.com/office/powerpoint/2010/main" val="325719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785" y="2978502"/>
            <a:ext cx="748923"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大会進行</a:t>
            </a:r>
          </a:p>
        </p:txBody>
      </p:sp>
      <p:sp>
        <p:nvSpPr>
          <p:cNvPr id="7" name="テキスト ボックス 6"/>
          <p:cNvSpPr txBox="1"/>
          <p:nvPr/>
        </p:nvSpPr>
        <p:spPr>
          <a:xfrm>
            <a:off x="179388" y="3195767"/>
            <a:ext cx="6721970" cy="404385"/>
          </a:xfrm>
          <a:prstGeom prst="rect">
            <a:avLst/>
          </a:prstGeom>
          <a:noFill/>
        </p:spPr>
        <p:txBody>
          <a:bodyPr wrap="square" lIns="95674" tIns="47837" rIns="95674" bIns="47837" rtlCol="0">
            <a:spAutoFit/>
          </a:bodyPr>
          <a:lstStyle/>
          <a:p>
            <a:r>
              <a:rPr lang="ja-JP" altLang="en-US" sz="1000" dirty="0">
                <a:latin typeface="Meiryo UI" pitchFamily="50" charset="-128"/>
                <a:ea typeface="Meiryo UI" pitchFamily="50" charset="-128"/>
                <a:cs typeface="Meiryo UI" pitchFamily="50" charset="-128"/>
              </a:rPr>
              <a:t>国内でオムライスを提供している飲食店舗対象に、出店公募を実施し地方大会を開催。各エリアで勝ち上がった店舗が全国大会に出場し、一般のお客様による投票でグランプリを決定するコンテスト形式で実施します。</a:t>
            </a:r>
          </a:p>
        </p:txBody>
      </p:sp>
      <p:sp>
        <p:nvSpPr>
          <p:cNvPr id="29" name="テキスト ボックス 28"/>
          <p:cNvSpPr txBox="1"/>
          <p:nvPr/>
        </p:nvSpPr>
        <p:spPr>
          <a:xfrm>
            <a:off x="179785" y="3744168"/>
            <a:ext cx="748923"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応募資格</a:t>
            </a:r>
          </a:p>
        </p:txBody>
      </p:sp>
      <p:sp>
        <p:nvSpPr>
          <p:cNvPr id="30" name="テキスト ボックス 29"/>
          <p:cNvSpPr txBox="1"/>
          <p:nvPr/>
        </p:nvSpPr>
        <p:spPr>
          <a:xfrm>
            <a:off x="179785" y="3921651"/>
            <a:ext cx="6900587" cy="2712709"/>
          </a:xfrm>
          <a:prstGeom prst="rect">
            <a:avLst/>
          </a:prstGeom>
          <a:noFill/>
        </p:spPr>
        <p:txBody>
          <a:bodyPr wrap="square" lIns="95674" tIns="47837" rIns="95674" bIns="47837" rtlCol="0">
            <a:spAutoFit/>
          </a:bodyPr>
          <a:lstStyle/>
          <a:p>
            <a:r>
              <a:rPr lang="ja-JP" altLang="en-US" sz="1000" dirty="0" smtClean="0">
                <a:latin typeface="Meiryo UI" pitchFamily="50" charset="-128"/>
                <a:ea typeface="Meiryo UI" pitchFamily="50" charset="-128"/>
                <a:cs typeface="Meiryo UI" pitchFamily="50" charset="-128"/>
              </a:rPr>
              <a:t>・応募メニュー「オムライス」</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・オムライスを提供、販売している、もしくは本大会までに販売を予定している国内飲食店舗（もしくは企業）。</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・飲食店販売営業許可（認可済）及び食品衛生責任者がいる店舗企業に限ります。</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・オムライスに「</a:t>
            </a:r>
            <a:r>
              <a:rPr lang="ja-JP" altLang="en-US" sz="1000" u="sng" dirty="0" smtClean="0">
                <a:solidFill>
                  <a:srgbClr val="FF0000"/>
                </a:solidFill>
                <a:latin typeface="Meiryo UI" pitchFamily="50" charset="-128"/>
                <a:ea typeface="Meiryo UI" pitchFamily="50" charset="-128"/>
                <a:cs typeface="Meiryo UI" pitchFamily="50" charset="-128"/>
              </a:rPr>
              <a:t>カゴメトマトケチャップ</a:t>
            </a:r>
            <a:r>
              <a:rPr lang="ja-JP" altLang="en-US" sz="1000" dirty="0" smtClean="0">
                <a:latin typeface="Meiryo UI" pitchFamily="50" charset="-128"/>
                <a:ea typeface="Meiryo UI" pitchFamily="50" charset="-128"/>
                <a:cs typeface="Meiryo UI" pitchFamily="50" charset="-128"/>
              </a:rPr>
              <a:t>」を必ず使用していること。</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・地方大会及び全国大会開催日に出場できること。</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・応募時記入された店舗所在地（大会エリア区分）に基づき、書類選考通過した場合は必ず各地方大会に参加できること。</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・全国大会出場した場合、大会前後のメディア取材のため、</a:t>
            </a:r>
            <a:r>
              <a:rPr lang="en-US" altLang="ja-JP" sz="1000" dirty="0" smtClean="0">
                <a:latin typeface="Meiryo UI" pitchFamily="50" charset="-128"/>
                <a:ea typeface="Meiryo UI" pitchFamily="50" charset="-128"/>
                <a:cs typeface="Meiryo UI" pitchFamily="50" charset="-128"/>
              </a:rPr>
              <a:t>2019</a:t>
            </a:r>
            <a:r>
              <a:rPr lang="ja-JP" altLang="en-US" sz="1000" dirty="0" smtClean="0">
                <a:latin typeface="Meiryo UI" pitchFamily="50" charset="-128"/>
                <a:ea typeface="Meiryo UI" pitchFamily="50" charset="-128"/>
                <a:cs typeface="Meiryo UI" pitchFamily="50" charset="-128"/>
              </a:rPr>
              <a:t>年</a:t>
            </a:r>
            <a:r>
              <a:rPr lang="en-US" altLang="ja-JP" sz="1000" dirty="0" smtClean="0">
                <a:latin typeface="Meiryo UI" pitchFamily="50" charset="-128"/>
                <a:ea typeface="Meiryo UI" pitchFamily="50" charset="-128"/>
                <a:cs typeface="Meiryo UI" pitchFamily="50" charset="-128"/>
              </a:rPr>
              <a:t>2</a:t>
            </a:r>
            <a:r>
              <a:rPr lang="ja-JP" altLang="en-US" sz="1000" dirty="0" smtClean="0">
                <a:latin typeface="Meiryo UI" pitchFamily="50" charset="-128"/>
                <a:ea typeface="Meiryo UI" pitchFamily="50" charset="-128"/>
                <a:cs typeface="Meiryo UI" pitchFamily="50" charset="-128"/>
              </a:rPr>
              <a:t>月</a:t>
            </a:r>
            <a:r>
              <a:rPr lang="en-US" altLang="ja-JP" sz="1000" dirty="0" smtClean="0">
                <a:latin typeface="Meiryo UI" pitchFamily="50" charset="-128"/>
                <a:ea typeface="Meiryo UI" pitchFamily="50" charset="-128"/>
                <a:cs typeface="Meiryo UI" pitchFamily="50" charset="-128"/>
              </a:rPr>
              <a:t>13</a:t>
            </a:r>
            <a:r>
              <a:rPr lang="ja-JP" altLang="en-US" sz="1000" dirty="0" smtClean="0">
                <a:latin typeface="Meiryo UI" pitchFamily="50" charset="-128"/>
                <a:ea typeface="Meiryo UI" pitchFamily="50" charset="-128"/>
                <a:cs typeface="Meiryo UI" pitchFamily="50" charset="-128"/>
              </a:rPr>
              <a:t>日（水）～</a:t>
            </a:r>
            <a:r>
              <a:rPr lang="en-US" altLang="ja-JP" sz="1000" dirty="0" smtClean="0">
                <a:latin typeface="Meiryo UI" pitchFamily="50" charset="-128"/>
                <a:ea typeface="Meiryo UI" pitchFamily="50" charset="-128"/>
                <a:cs typeface="Meiryo UI" pitchFamily="50" charset="-128"/>
              </a:rPr>
              <a:t>5</a:t>
            </a:r>
            <a:r>
              <a:rPr lang="ja-JP" altLang="en-US" sz="1000" dirty="0" smtClean="0">
                <a:latin typeface="Meiryo UI" pitchFamily="50" charset="-128"/>
                <a:ea typeface="Meiryo UI" pitchFamily="50" charset="-128"/>
                <a:cs typeface="Meiryo UI" pitchFamily="50" charset="-128"/>
              </a:rPr>
              <a:t>月</a:t>
            </a:r>
            <a:r>
              <a:rPr lang="en-US" altLang="ja-JP" sz="1000" dirty="0" smtClean="0">
                <a:latin typeface="Meiryo UI" pitchFamily="50" charset="-128"/>
                <a:ea typeface="Meiryo UI" pitchFamily="50" charset="-128"/>
                <a:cs typeface="Meiryo UI" pitchFamily="50" charset="-128"/>
              </a:rPr>
              <a:t>31</a:t>
            </a:r>
            <a:r>
              <a:rPr lang="ja-JP" altLang="en-US" sz="1000" dirty="0" smtClean="0">
                <a:latin typeface="Meiryo UI" pitchFamily="50" charset="-128"/>
                <a:ea typeface="Meiryo UI" pitchFamily="50" charset="-128"/>
                <a:cs typeface="Meiryo UI" pitchFamily="50" charset="-128"/>
              </a:rPr>
              <a:t>日（金）</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　の期間に、出品するオムライスを一般のお客様へ販売提供できる状態にすること。　（数量は問いません）</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・全国大会出場時に１食販売価格</a:t>
            </a:r>
            <a:r>
              <a:rPr lang="en-US" altLang="ja-JP" sz="1000" dirty="0" smtClean="0">
                <a:latin typeface="Meiryo UI" pitchFamily="50" charset="-128"/>
                <a:ea typeface="Meiryo UI" pitchFamily="50" charset="-128"/>
                <a:cs typeface="Meiryo UI" pitchFamily="50" charset="-128"/>
              </a:rPr>
              <a:t>700</a:t>
            </a:r>
            <a:r>
              <a:rPr lang="ja-JP" altLang="en-US" sz="1000" dirty="0" smtClean="0">
                <a:latin typeface="Meiryo UI" pitchFamily="50" charset="-128"/>
                <a:ea typeface="Meiryo UI" pitchFamily="50" charset="-128"/>
                <a:cs typeface="Meiryo UI" pitchFamily="50" charset="-128"/>
              </a:rPr>
              <a:t>円（税込）で提供できること。</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・メディアによる取材を積極的に受けていただけること。</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・オムライススタジアム</a:t>
            </a:r>
            <a:r>
              <a:rPr lang="en-US" altLang="ja-JP" sz="1000" dirty="0" smtClean="0">
                <a:latin typeface="Meiryo UI" pitchFamily="50" charset="-128"/>
                <a:ea typeface="Meiryo UI" pitchFamily="50" charset="-128"/>
                <a:cs typeface="Meiryo UI" pitchFamily="50" charset="-128"/>
              </a:rPr>
              <a:t>WEB</a:t>
            </a:r>
            <a:r>
              <a:rPr lang="ja-JP" altLang="en-US" sz="1000" dirty="0" smtClean="0">
                <a:latin typeface="Meiryo UI" pitchFamily="50" charset="-128"/>
                <a:ea typeface="Meiryo UI" pitchFamily="50" charset="-128"/>
                <a:cs typeface="Meiryo UI" pitchFamily="50" charset="-128"/>
              </a:rPr>
              <a:t>サイトや一般流通</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スーパーなど</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でメニューを紹介する予定のため、再現性のあるレシピを提供いただけること</a:t>
            </a:r>
            <a:endParaRPr lang="en-US" altLang="ja-JP" sz="1000" dirty="0">
              <a:latin typeface="Meiryo UI" pitchFamily="50" charset="-128"/>
              <a:ea typeface="Meiryo UI" pitchFamily="50" charset="-128"/>
              <a:cs typeface="Meiryo UI" pitchFamily="50" charset="-128"/>
            </a:endParaRPr>
          </a:p>
          <a:p>
            <a:r>
              <a:rPr lang="ja-JP" altLang="en-US" sz="1000" b="1" dirty="0">
                <a:latin typeface="Meiryo UI" pitchFamily="50" charset="-128"/>
                <a:ea typeface="Meiryo UI" pitchFamily="50" charset="-128"/>
                <a:cs typeface="Meiryo UI" pitchFamily="50" charset="-128"/>
              </a:rPr>
              <a:t>～注意点～</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・国内で飲食店を経営されている店舗（企業）様を前提とした大会です。</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・応募者がオーナー、経営者でない場合は必ずオーナー、経営者のどちらかの了承を得てください。</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・複数店舗を持たれている（チェーン展開されている）企業様などは１屋号につき１件のみの応募</a:t>
            </a:r>
            <a:r>
              <a:rPr lang="ja-JP" altLang="en-US" sz="1000" dirty="0" smtClean="0">
                <a:latin typeface="Meiryo UI" pitchFamily="50" charset="-128"/>
                <a:ea typeface="Meiryo UI" pitchFamily="50" charset="-128"/>
                <a:cs typeface="Meiryo UI" pitchFamily="50" charset="-128"/>
              </a:rPr>
              <a:t>とします</a:t>
            </a:r>
            <a:r>
              <a:rPr lang="ja-JP" altLang="en-US" sz="1000" dirty="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・応募及び提出書類に不備、虚偽があった場合、もしくは事務局が参加にふさわしくないと判断した場合は、応募資格を喪失し、</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参加できなくなる場合がございます。</a:t>
            </a:r>
            <a:endParaRPr lang="en-US" altLang="ja-JP" sz="10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294958" y="6858303"/>
            <a:ext cx="6389409" cy="558273"/>
          </a:xfrm>
          <a:prstGeom prst="rect">
            <a:avLst/>
          </a:prstGeom>
          <a:noFill/>
        </p:spPr>
        <p:txBody>
          <a:bodyPr wrap="square" lIns="95674" tIns="47837" rIns="95674" bIns="47837" rtlCol="0">
            <a:spAutoFit/>
          </a:bodyPr>
          <a:lstStyle/>
          <a:p>
            <a:r>
              <a:rPr lang="ja-JP" altLang="en-US" sz="1000" dirty="0">
                <a:latin typeface="Meiryo UI" pitchFamily="50" charset="-128"/>
                <a:ea typeface="Meiryo UI" pitchFamily="50" charset="-128"/>
                <a:cs typeface="Meiryo UI" pitchFamily="50" charset="-128"/>
              </a:rPr>
              <a:t>別紙エントリーシート（</a:t>
            </a:r>
            <a:r>
              <a:rPr lang="en-US" altLang="ja-JP" sz="1000" dirty="0">
                <a:latin typeface="Meiryo UI" pitchFamily="50" charset="-128"/>
                <a:ea typeface="Meiryo UI" pitchFamily="50" charset="-128"/>
                <a:cs typeface="Meiryo UI" pitchFamily="50" charset="-128"/>
              </a:rPr>
              <a:t>5</a:t>
            </a:r>
            <a:r>
              <a:rPr lang="ja-JP" altLang="en-US" sz="1000" dirty="0">
                <a:latin typeface="Meiryo UI" pitchFamily="50" charset="-128"/>
                <a:ea typeface="Meiryo UI" pitchFamily="50" charset="-128"/>
                <a:cs typeface="Meiryo UI" pitchFamily="50" charset="-128"/>
              </a:rPr>
              <a:t>点）を記入し写真を貼付した上ご応募ください。</a:t>
            </a:r>
            <a:r>
              <a:rPr lang="ja-JP" altLang="en-US" sz="1000" dirty="0">
                <a:solidFill>
                  <a:srgbClr val="FF0000"/>
                </a:solidFill>
                <a:latin typeface="Meiryo UI" pitchFamily="50" charset="-128"/>
                <a:ea typeface="Meiryo UI" pitchFamily="50" charset="-128"/>
                <a:cs typeface="Meiryo UI" pitchFamily="50" charset="-128"/>
              </a:rPr>
              <a:t>応募は</a:t>
            </a:r>
            <a:r>
              <a:rPr lang="ja-JP" altLang="en-US" sz="1000" b="1" dirty="0">
                <a:solidFill>
                  <a:srgbClr val="FF0000"/>
                </a:solidFill>
                <a:latin typeface="Meiryo UI" pitchFamily="50" charset="-128"/>
                <a:ea typeface="Meiryo UI" pitchFamily="50" charset="-128"/>
                <a:cs typeface="Meiryo UI" pitchFamily="50" charset="-128"/>
              </a:rPr>
              <a:t>郵送</a:t>
            </a:r>
            <a:r>
              <a:rPr lang="ja-JP" altLang="en-US" sz="1000" dirty="0">
                <a:solidFill>
                  <a:srgbClr val="FF0000"/>
                </a:solidFill>
                <a:latin typeface="Meiryo UI" pitchFamily="50" charset="-128"/>
                <a:ea typeface="Meiryo UI" pitchFamily="50" charset="-128"/>
                <a:cs typeface="Meiryo UI" pitchFamily="50" charset="-128"/>
              </a:rPr>
              <a:t>に限ります</a:t>
            </a:r>
            <a:r>
              <a:rPr lang="ja-JP" altLang="en-US" sz="1000" dirty="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ご提出していただいた書類・写真の返却はいたしません。あらかじめご了承ください。</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お申込み後、送付書類の</a:t>
            </a:r>
            <a:r>
              <a:rPr lang="ja-JP" altLang="en-US" sz="1000" dirty="0" smtClean="0">
                <a:latin typeface="Meiryo UI" pitchFamily="50" charset="-128"/>
                <a:ea typeface="Meiryo UI" pitchFamily="50" charset="-128"/>
                <a:cs typeface="Meiryo UI" pitchFamily="50" charset="-128"/>
              </a:rPr>
              <a:t>内容及び書類</a:t>
            </a:r>
            <a:r>
              <a:rPr lang="ja-JP" altLang="en-US" sz="1000" dirty="0">
                <a:latin typeface="Meiryo UI" pitchFamily="50" charset="-128"/>
                <a:ea typeface="Meiryo UI" pitchFamily="50" charset="-128"/>
                <a:cs typeface="Meiryo UI" pitchFamily="50" charset="-128"/>
              </a:rPr>
              <a:t>到着確認に関する問い合わせはお答えはいたしかねます。</a:t>
            </a:r>
            <a:endParaRPr lang="en-US" altLang="ja-JP" sz="1000" dirty="0">
              <a:latin typeface="Meiryo UI" pitchFamily="50" charset="-128"/>
              <a:ea typeface="Meiryo UI" pitchFamily="50" charset="-128"/>
              <a:cs typeface="Meiryo UI" pitchFamily="50" charset="-128"/>
            </a:endParaRPr>
          </a:p>
        </p:txBody>
      </p:sp>
      <p:sp>
        <p:nvSpPr>
          <p:cNvPr id="33" name="正方形/長方形 32"/>
          <p:cNvSpPr/>
          <p:nvPr/>
        </p:nvSpPr>
        <p:spPr>
          <a:xfrm>
            <a:off x="1115889" y="8640712"/>
            <a:ext cx="5528426" cy="1224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rtlCol="0" anchor="ctr"/>
          <a:lstStyle/>
          <a:p>
            <a:r>
              <a:rPr lang="ja-JP" altLang="en-US" sz="1400" dirty="0">
                <a:solidFill>
                  <a:schemeClr val="tx1"/>
                </a:solidFill>
                <a:latin typeface="Meiryo UI" pitchFamily="50" charset="-128"/>
                <a:ea typeface="Meiryo UI" pitchFamily="50" charset="-128"/>
                <a:cs typeface="Meiryo UI" pitchFamily="50" charset="-128"/>
              </a:rPr>
              <a:t>送り先：カゴメオムライススタジアム事務局　係</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104-8691</a:t>
            </a:r>
            <a:r>
              <a:rPr lang="ja-JP" altLang="en-US" sz="1400" dirty="0">
                <a:solidFill>
                  <a:schemeClr val="tx1"/>
                </a:solidFill>
                <a:latin typeface="Meiryo UI" pitchFamily="50" charset="-128"/>
                <a:ea typeface="Meiryo UI" pitchFamily="50" charset="-128"/>
                <a:cs typeface="Meiryo UI" pitchFamily="50" charset="-128"/>
              </a:rPr>
              <a:t>　日本郵便株式会社　</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晴海郵便局　郵便私書箱</a:t>
            </a:r>
            <a:r>
              <a:rPr lang="en-US" altLang="ja-JP" sz="1400" dirty="0">
                <a:solidFill>
                  <a:schemeClr val="tx1"/>
                </a:solidFill>
                <a:latin typeface="Meiryo UI" pitchFamily="50" charset="-128"/>
                <a:ea typeface="Meiryo UI" pitchFamily="50" charset="-128"/>
                <a:cs typeface="Meiryo UI" pitchFamily="50" charset="-128"/>
              </a:rPr>
              <a:t>201</a:t>
            </a:r>
            <a:r>
              <a:rPr lang="ja-JP" altLang="en-US" sz="1400" dirty="0">
                <a:solidFill>
                  <a:schemeClr val="tx1"/>
                </a:solidFill>
                <a:latin typeface="Meiryo UI" pitchFamily="50" charset="-128"/>
                <a:ea typeface="Meiryo UI" pitchFamily="50" charset="-128"/>
                <a:cs typeface="Meiryo UI" pitchFamily="50" charset="-128"/>
              </a:rPr>
              <a:t>号　</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TEL.03-3543-7181</a:t>
            </a:r>
          </a:p>
          <a:p>
            <a:r>
              <a:rPr lang="ja-JP" altLang="en-US" sz="1400" dirty="0" smtClean="0">
                <a:solidFill>
                  <a:schemeClr val="tx1"/>
                </a:solidFill>
                <a:latin typeface="Meiryo UI" pitchFamily="50" charset="-128"/>
                <a:ea typeface="Meiryo UI" pitchFamily="50" charset="-128"/>
                <a:cs typeface="Meiryo UI" pitchFamily="50" charset="-128"/>
              </a:rPr>
              <a:t>締切日</a:t>
            </a:r>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2019</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1</a:t>
            </a:r>
            <a:r>
              <a:rPr lang="ja-JP" altLang="en-US" sz="1400" dirty="0">
                <a:solidFill>
                  <a:schemeClr val="tx1"/>
                </a:solidFill>
                <a:latin typeface="Meiryo UI" pitchFamily="50" charset="-128"/>
                <a:ea typeface="Meiryo UI" pitchFamily="50" charset="-128"/>
                <a:cs typeface="Meiryo UI" pitchFamily="50" charset="-128"/>
              </a:rPr>
              <a:t>月</a:t>
            </a:r>
            <a:r>
              <a:rPr lang="en-US" altLang="ja-JP" sz="1400" dirty="0">
                <a:solidFill>
                  <a:schemeClr val="tx1"/>
                </a:solidFill>
                <a:latin typeface="Meiryo UI" pitchFamily="50" charset="-128"/>
                <a:ea typeface="Meiryo UI" pitchFamily="50" charset="-128"/>
                <a:cs typeface="Meiryo UI" pitchFamily="50" charset="-128"/>
              </a:rPr>
              <a:t>16</a:t>
            </a:r>
            <a:r>
              <a:rPr lang="ja-JP" altLang="en-US" sz="1400" dirty="0">
                <a:solidFill>
                  <a:schemeClr val="tx1"/>
                </a:solidFill>
                <a:latin typeface="Meiryo UI" pitchFamily="50" charset="-128"/>
                <a:ea typeface="Meiryo UI" pitchFamily="50" charset="-128"/>
                <a:cs typeface="Meiryo UI" pitchFamily="50" charset="-128"/>
              </a:rPr>
              <a:t>日（水）必着</a:t>
            </a:r>
          </a:p>
        </p:txBody>
      </p:sp>
      <p:sp>
        <p:nvSpPr>
          <p:cNvPr id="34" name="正方形/長方形 33"/>
          <p:cNvSpPr/>
          <p:nvPr/>
        </p:nvSpPr>
        <p:spPr>
          <a:xfrm>
            <a:off x="2343130" y="7963851"/>
            <a:ext cx="1005007"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rtlCol="0" anchor="ctr"/>
          <a:lstStyle/>
          <a:p>
            <a:pPr algn="ctr"/>
            <a:r>
              <a:rPr lang="ja-JP" altLang="en-US" sz="1000" dirty="0">
                <a:solidFill>
                  <a:schemeClr val="tx1"/>
                </a:solidFill>
                <a:latin typeface="Meiryo UI" pitchFamily="50" charset="-128"/>
                <a:ea typeface="Meiryo UI" pitchFamily="50" charset="-128"/>
                <a:cs typeface="Meiryo UI" pitchFamily="50" charset="-128"/>
              </a:rPr>
              <a:t>②</a:t>
            </a:r>
            <a:endParaRPr lang="en-US" altLang="ja-JP" sz="1000" dirty="0">
              <a:solidFill>
                <a:schemeClr val="tx1"/>
              </a:solidFill>
              <a:latin typeface="Meiryo UI" pitchFamily="50" charset="-128"/>
              <a:ea typeface="Meiryo UI" pitchFamily="50" charset="-128"/>
              <a:cs typeface="Meiryo UI" pitchFamily="50" charset="-128"/>
            </a:endParaRPr>
          </a:p>
          <a:p>
            <a:pPr algn="ctr"/>
            <a:r>
              <a:rPr lang="ja-JP" altLang="en-US" sz="1000" dirty="0">
                <a:solidFill>
                  <a:schemeClr val="tx1"/>
                </a:solidFill>
                <a:latin typeface="Meiryo UI" pitchFamily="50" charset="-128"/>
                <a:ea typeface="Meiryo UI" pitchFamily="50" charset="-128"/>
                <a:cs typeface="Meiryo UI" pitchFamily="50" charset="-128"/>
              </a:rPr>
              <a:t>応募メニュー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4608300" y="7963851"/>
            <a:ext cx="1005007"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rtlCol="0" anchor="ctr"/>
          <a:lstStyle/>
          <a:p>
            <a:pPr algn="ctr"/>
            <a:r>
              <a:rPr lang="ja-JP" altLang="en-US" sz="1000" dirty="0">
                <a:solidFill>
                  <a:schemeClr val="tx1"/>
                </a:solidFill>
                <a:latin typeface="Meiryo UI" pitchFamily="50" charset="-128"/>
                <a:ea typeface="Meiryo UI" pitchFamily="50" charset="-128"/>
                <a:cs typeface="Meiryo UI" pitchFamily="50" charset="-128"/>
              </a:rPr>
              <a:t>④</a:t>
            </a:r>
            <a:endParaRPr lang="en-US" altLang="ja-JP" sz="1000" dirty="0">
              <a:solidFill>
                <a:schemeClr val="tx1"/>
              </a:solidFill>
              <a:latin typeface="Meiryo UI" pitchFamily="50" charset="-128"/>
              <a:ea typeface="Meiryo UI" pitchFamily="50" charset="-128"/>
              <a:cs typeface="Meiryo UI" pitchFamily="50" charset="-128"/>
            </a:endParaRPr>
          </a:p>
          <a:p>
            <a:pPr algn="ctr"/>
            <a:r>
              <a:rPr lang="ja-JP" altLang="en-US" sz="1000" dirty="0">
                <a:solidFill>
                  <a:schemeClr val="tx1"/>
                </a:solidFill>
                <a:latin typeface="Meiryo UI" pitchFamily="50" charset="-128"/>
                <a:ea typeface="Meiryo UI" pitchFamily="50" charset="-128"/>
                <a:cs typeface="Meiryo UI" pitchFamily="50" charset="-128"/>
              </a:rPr>
              <a:t>写真シート</a:t>
            </a:r>
            <a:r>
              <a:rPr lang="en-US" altLang="ja-JP" sz="1000" dirty="0">
                <a:solidFill>
                  <a:schemeClr val="tx1"/>
                </a:solidFill>
                <a:latin typeface="Meiryo UI" pitchFamily="50" charset="-128"/>
                <a:ea typeface="Meiryo UI" pitchFamily="50" charset="-128"/>
                <a:cs typeface="Meiryo UI" pitchFamily="50" charset="-128"/>
              </a:rPr>
              <a:t>A</a:t>
            </a:r>
          </a:p>
        </p:txBody>
      </p:sp>
      <p:sp>
        <p:nvSpPr>
          <p:cNvPr id="36" name="正方形/長方形 35"/>
          <p:cNvSpPr/>
          <p:nvPr/>
        </p:nvSpPr>
        <p:spPr>
          <a:xfrm>
            <a:off x="1172441" y="7963851"/>
            <a:ext cx="1005007"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rtlCol="0" anchor="ctr"/>
          <a:lstStyle/>
          <a:p>
            <a:pPr algn="ctr"/>
            <a:r>
              <a:rPr lang="ja-JP" altLang="en-US" sz="1000" dirty="0">
                <a:solidFill>
                  <a:schemeClr val="tx1"/>
                </a:solidFill>
                <a:latin typeface="Meiryo UI" pitchFamily="50" charset="-128"/>
                <a:ea typeface="Meiryo UI" pitchFamily="50" charset="-128"/>
                <a:cs typeface="Meiryo UI" pitchFamily="50" charset="-128"/>
              </a:rPr>
              <a:t>①</a:t>
            </a:r>
            <a:endParaRPr lang="en-US" altLang="ja-JP" sz="1000" dirty="0">
              <a:solidFill>
                <a:schemeClr val="tx1"/>
              </a:solidFill>
              <a:latin typeface="Meiryo UI" pitchFamily="50" charset="-128"/>
              <a:ea typeface="Meiryo UI" pitchFamily="50" charset="-128"/>
              <a:cs typeface="Meiryo UI" pitchFamily="50" charset="-128"/>
            </a:endParaRPr>
          </a:p>
          <a:p>
            <a:pPr algn="ctr"/>
            <a:r>
              <a:rPr lang="ja-JP" altLang="en-US" sz="1000" dirty="0">
                <a:solidFill>
                  <a:schemeClr val="tx1"/>
                </a:solidFill>
                <a:latin typeface="Meiryo UI" pitchFamily="50" charset="-128"/>
                <a:ea typeface="Meiryo UI" pitchFamily="50" charset="-128"/>
                <a:cs typeface="Meiryo UI" pitchFamily="50" charset="-128"/>
              </a:rPr>
              <a:t>出店店舗情報</a:t>
            </a:r>
          </a:p>
        </p:txBody>
      </p:sp>
      <p:sp>
        <p:nvSpPr>
          <p:cNvPr id="41" name="正方形/長方形 40"/>
          <p:cNvSpPr/>
          <p:nvPr/>
        </p:nvSpPr>
        <p:spPr>
          <a:xfrm>
            <a:off x="5743761" y="7963851"/>
            <a:ext cx="1005007"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rtlCol="0" anchor="ctr"/>
          <a:lstStyle/>
          <a:p>
            <a:pPr algn="ctr"/>
            <a:r>
              <a:rPr lang="ja-JP" altLang="en-US" sz="1000" dirty="0">
                <a:solidFill>
                  <a:schemeClr val="tx1"/>
                </a:solidFill>
                <a:latin typeface="Meiryo UI" pitchFamily="50" charset="-128"/>
                <a:ea typeface="Meiryo UI" pitchFamily="50" charset="-128"/>
                <a:cs typeface="Meiryo UI" pitchFamily="50" charset="-128"/>
              </a:rPr>
              <a:t>⑤</a:t>
            </a:r>
            <a:endParaRPr lang="en-US" altLang="ja-JP" sz="1000" dirty="0">
              <a:solidFill>
                <a:schemeClr val="tx1"/>
              </a:solidFill>
              <a:latin typeface="Meiryo UI" pitchFamily="50" charset="-128"/>
              <a:ea typeface="Meiryo UI" pitchFamily="50" charset="-128"/>
              <a:cs typeface="Meiryo UI" pitchFamily="50" charset="-128"/>
            </a:endParaRPr>
          </a:p>
          <a:p>
            <a:pPr algn="ctr"/>
            <a:r>
              <a:rPr lang="ja-JP" altLang="en-US" sz="1000" dirty="0">
                <a:solidFill>
                  <a:schemeClr val="tx1"/>
                </a:solidFill>
                <a:latin typeface="Meiryo UI" pitchFamily="50" charset="-128"/>
                <a:ea typeface="Meiryo UI" pitchFamily="50" charset="-128"/>
                <a:cs typeface="Meiryo UI" pitchFamily="50" charset="-128"/>
              </a:rPr>
              <a:t>写真シート</a:t>
            </a:r>
            <a:r>
              <a:rPr lang="en-US" altLang="ja-JP" sz="1000" dirty="0">
                <a:solidFill>
                  <a:schemeClr val="tx1"/>
                </a:solidFill>
                <a:latin typeface="Meiryo UI" pitchFamily="50" charset="-128"/>
                <a:ea typeface="Meiryo UI" pitchFamily="50" charset="-128"/>
                <a:cs typeface="Meiryo UI" pitchFamily="50" charset="-128"/>
              </a:rPr>
              <a:t>B</a:t>
            </a:r>
          </a:p>
        </p:txBody>
      </p:sp>
      <p:sp>
        <p:nvSpPr>
          <p:cNvPr id="47" name="テキスト ボックス 46"/>
          <p:cNvSpPr txBox="1"/>
          <p:nvPr/>
        </p:nvSpPr>
        <p:spPr>
          <a:xfrm>
            <a:off x="1344599" y="7412801"/>
            <a:ext cx="5746764" cy="507831"/>
          </a:xfrm>
          <a:prstGeom prst="rect">
            <a:avLst/>
          </a:prstGeom>
          <a:noFill/>
        </p:spPr>
        <p:txBody>
          <a:bodyPr wrap="square" rtlCol="0">
            <a:spAutoFit/>
          </a:bodyPr>
          <a:lstStyle/>
          <a:p>
            <a:r>
              <a:rPr kumimoji="1" lang="en-US" altLang="ja-JP" sz="900" dirty="0">
                <a:solidFill>
                  <a:srgbClr val="FF0000"/>
                </a:solidFill>
                <a:latin typeface="Meiryo UI" pitchFamily="50" charset="-128"/>
                <a:ea typeface="Meiryo UI" pitchFamily="50" charset="-128"/>
                <a:cs typeface="Meiryo UI" pitchFamily="50" charset="-128"/>
              </a:rPr>
              <a:t>※</a:t>
            </a:r>
            <a:r>
              <a:rPr lang="ja-JP" altLang="en-US" sz="900" dirty="0">
                <a:solidFill>
                  <a:srgbClr val="FF0000"/>
                </a:solidFill>
                <a:latin typeface="Meiryo UI" pitchFamily="50" charset="-128"/>
                <a:ea typeface="Meiryo UI" pitchFamily="50" charset="-128"/>
                <a:cs typeface="Meiryo UI" pitchFamily="50" charset="-128"/>
              </a:rPr>
              <a:t>日本郵便株式会社のサービス（郵送）のみでの受付となります。折り曲げ厳禁　</a:t>
            </a:r>
            <a:endParaRPr lang="en-US" altLang="ja-JP" sz="900" dirty="0">
              <a:solidFill>
                <a:srgbClr val="FF0000"/>
              </a:solidFill>
              <a:latin typeface="Meiryo UI" pitchFamily="50" charset="-128"/>
              <a:ea typeface="Meiryo UI" pitchFamily="50" charset="-128"/>
              <a:cs typeface="Meiryo UI" pitchFamily="50" charset="-128"/>
            </a:endParaRPr>
          </a:p>
          <a:p>
            <a:r>
              <a:rPr lang="ja-JP" altLang="en-US" sz="900" dirty="0">
                <a:solidFill>
                  <a:srgbClr val="FF0000"/>
                </a:solidFill>
                <a:latin typeface="Meiryo UI" pitchFamily="50" charset="-128"/>
                <a:ea typeface="Meiryo UI" pitchFamily="50" charset="-128"/>
                <a:cs typeface="Meiryo UI" pitchFamily="50" charset="-128"/>
              </a:rPr>
              <a:t>　 </a:t>
            </a:r>
            <a:r>
              <a:rPr lang="en-US" altLang="ja-JP" sz="900" dirty="0">
                <a:solidFill>
                  <a:srgbClr val="FF0000"/>
                </a:solidFill>
                <a:latin typeface="Meiryo UI" pitchFamily="50" charset="-128"/>
                <a:ea typeface="Meiryo UI" pitchFamily="50" charset="-128"/>
                <a:cs typeface="Meiryo UI" pitchFamily="50" charset="-128"/>
              </a:rPr>
              <a:t>【</a:t>
            </a:r>
            <a:r>
              <a:rPr lang="ja-JP" altLang="en-US" sz="900" dirty="0">
                <a:solidFill>
                  <a:srgbClr val="FF0000"/>
                </a:solidFill>
                <a:latin typeface="Meiryo UI" pitchFamily="50" charset="-128"/>
                <a:ea typeface="Meiryo UI" pitchFamily="50" charset="-128"/>
                <a:cs typeface="Meiryo UI" pitchFamily="50" charset="-128"/>
              </a:rPr>
              <a:t>定形外郵便、ゆうパック、レターパック等</a:t>
            </a:r>
            <a:r>
              <a:rPr lang="en-US" altLang="ja-JP" sz="900" dirty="0">
                <a:solidFill>
                  <a:srgbClr val="FF0000"/>
                </a:solidFill>
                <a:latin typeface="Meiryo UI" pitchFamily="50" charset="-128"/>
                <a:ea typeface="Meiryo UI" pitchFamily="50" charset="-128"/>
                <a:cs typeface="Meiryo UI" pitchFamily="50" charset="-128"/>
              </a:rPr>
              <a:t>】</a:t>
            </a:r>
            <a:r>
              <a:rPr lang="ja-JP" altLang="en-US" sz="900" dirty="0">
                <a:solidFill>
                  <a:srgbClr val="FF0000"/>
                </a:solidFill>
                <a:latin typeface="Meiryo UI" pitchFamily="50" charset="-128"/>
                <a:ea typeface="Meiryo UI" pitchFamily="50" charset="-128"/>
                <a:cs typeface="Meiryo UI" pitchFamily="50" charset="-128"/>
              </a:rPr>
              <a:t>　配達記録がわかるサービスのご利用をおすすめします。（交付記録郵便など）</a:t>
            </a:r>
            <a:endParaRPr lang="en-US" altLang="ja-JP" sz="900" dirty="0">
              <a:solidFill>
                <a:srgbClr val="FF0000"/>
              </a:solidFill>
              <a:latin typeface="Meiryo UI" pitchFamily="50" charset="-128"/>
              <a:ea typeface="Meiryo UI" pitchFamily="50" charset="-128"/>
              <a:cs typeface="Meiryo UI" pitchFamily="50" charset="-128"/>
            </a:endParaRPr>
          </a:p>
          <a:p>
            <a:r>
              <a:rPr lang="en-US" altLang="ja-JP" sz="900" dirty="0">
                <a:solidFill>
                  <a:srgbClr val="FF0000"/>
                </a:solidFill>
                <a:latin typeface="Meiryo UI" pitchFamily="50" charset="-128"/>
                <a:ea typeface="Meiryo UI" pitchFamily="50" charset="-128"/>
                <a:cs typeface="Meiryo UI" pitchFamily="50" charset="-128"/>
              </a:rPr>
              <a:t>※</a:t>
            </a:r>
            <a:r>
              <a:rPr lang="ja-JP" altLang="en-US" sz="900" dirty="0">
                <a:solidFill>
                  <a:srgbClr val="FF0000"/>
                </a:solidFill>
                <a:latin typeface="Meiryo UI" pitchFamily="50" charset="-128"/>
                <a:ea typeface="Meiryo UI" pitchFamily="50" charset="-128"/>
                <a:cs typeface="Meiryo UI" pitchFamily="50" charset="-128"/>
              </a:rPr>
              <a:t>他社宅配便サービスは受け取れません。</a:t>
            </a:r>
            <a:endParaRPr kumimoji="1" lang="ja-JP" altLang="en-US" sz="900" dirty="0">
              <a:solidFill>
                <a:srgbClr val="FF0000"/>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179785" y="6709467"/>
            <a:ext cx="748923"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応募書類</a:t>
            </a:r>
          </a:p>
        </p:txBody>
      </p:sp>
      <p:sp>
        <p:nvSpPr>
          <p:cNvPr id="5" name="正方形/長方形 4"/>
          <p:cNvSpPr/>
          <p:nvPr/>
        </p:nvSpPr>
        <p:spPr>
          <a:xfrm>
            <a:off x="467556" y="7431574"/>
            <a:ext cx="719063" cy="2010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itchFamily="50" charset="-128"/>
                <a:ea typeface="Meiryo UI" pitchFamily="50" charset="-128"/>
                <a:cs typeface="Meiryo UI" pitchFamily="50" charset="-128"/>
              </a:rPr>
              <a:t>重要</a:t>
            </a:r>
          </a:p>
        </p:txBody>
      </p:sp>
      <p:sp>
        <p:nvSpPr>
          <p:cNvPr id="53" name="テキスト ボックス 52"/>
          <p:cNvSpPr txBox="1"/>
          <p:nvPr/>
        </p:nvSpPr>
        <p:spPr>
          <a:xfrm>
            <a:off x="179785" y="8568704"/>
            <a:ext cx="748923"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応募宛先</a:t>
            </a:r>
          </a:p>
        </p:txBody>
      </p:sp>
      <p:sp>
        <p:nvSpPr>
          <p:cNvPr id="21" name="正方形/長方形 20"/>
          <p:cNvSpPr/>
          <p:nvPr/>
        </p:nvSpPr>
        <p:spPr>
          <a:xfrm>
            <a:off x="159926" y="2952080"/>
            <a:ext cx="6911975"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2" name="正方形/長方形 21"/>
          <p:cNvSpPr/>
          <p:nvPr/>
        </p:nvSpPr>
        <p:spPr>
          <a:xfrm>
            <a:off x="159926" y="3744168"/>
            <a:ext cx="6911975" cy="28803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4" name="正方形/長方形 23"/>
          <p:cNvSpPr/>
          <p:nvPr/>
        </p:nvSpPr>
        <p:spPr>
          <a:xfrm>
            <a:off x="159926" y="6696496"/>
            <a:ext cx="6911975" cy="1800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9" name="テキスト ボックス 8"/>
          <p:cNvSpPr txBox="1"/>
          <p:nvPr/>
        </p:nvSpPr>
        <p:spPr>
          <a:xfrm>
            <a:off x="16609" y="0"/>
            <a:ext cx="2077813" cy="384721"/>
          </a:xfrm>
          <a:prstGeom prst="rect">
            <a:avLst/>
          </a:prstGeom>
          <a:noFill/>
        </p:spPr>
        <p:txBody>
          <a:bodyPr wrap="none" rtlCol="0">
            <a:spAutoFit/>
          </a:bodyPr>
          <a:lstStyle/>
          <a:p>
            <a:r>
              <a:rPr kumimoji="1" lang="ja-JP" altLang="en-US" dirty="0">
                <a:latin typeface="Meiryo UI" pitchFamily="50" charset="-128"/>
                <a:ea typeface="Meiryo UI" pitchFamily="50" charset="-128"/>
                <a:cs typeface="Meiryo UI" pitchFamily="50" charset="-128"/>
              </a:rPr>
              <a:t>◆エントリーについて</a:t>
            </a:r>
          </a:p>
        </p:txBody>
      </p:sp>
      <p:sp>
        <p:nvSpPr>
          <p:cNvPr id="26" name="正方形/長方形 25"/>
          <p:cNvSpPr/>
          <p:nvPr/>
        </p:nvSpPr>
        <p:spPr>
          <a:xfrm>
            <a:off x="0" y="386081"/>
            <a:ext cx="72723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27" name="テキスト ボックス 26"/>
          <p:cNvSpPr txBox="1"/>
          <p:nvPr/>
        </p:nvSpPr>
        <p:spPr>
          <a:xfrm>
            <a:off x="179785" y="7920632"/>
            <a:ext cx="748923" cy="261610"/>
          </a:xfrm>
          <a:prstGeom prst="rect">
            <a:avLst/>
          </a:prstGeom>
          <a:noFill/>
        </p:spPr>
        <p:txBody>
          <a:bodyPr wrap="none" rtlCol="0">
            <a:spAutoFit/>
          </a:bodyPr>
          <a:lstStyle/>
          <a:p>
            <a:r>
              <a:rPr lang="ja-JP" altLang="en-US" sz="1100" b="1" dirty="0">
                <a:latin typeface="Meiryo UI" pitchFamily="50" charset="-128"/>
                <a:ea typeface="Meiryo UI" pitchFamily="50" charset="-128"/>
                <a:cs typeface="Meiryo UI" pitchFamily="50" charset="-128"/>
              </a:rPr>
              <a:t>送付書類</a:t>
            </a:r>
            <a:endParaRPr kumimoji="1" lang="ja-JP" altLang="en-US" sz="1100" b="1"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394816" y="484063"/>
            <a:ext cx="6481117" cy="307777"/>
          </a:xfrm>
          <a:prstGeom prst="rect">
            <a:avLst/>
          </a:prstGeom>
          <a:noFill/>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オムライススタジアム</a:t>
            </a:r>
            <a:r>
              <a:rPr lang="en-US" altLang="ja-JP" sz="1400" dirty="0">
                <a:latin typeface="Meiryo UI" pitchFamily="50" charset="-128"/>
                <a:ea typeface="Meiryo UI" pitchFamily="50" charset="-128"/>
                <a:cs typeface="Meiryo UI" pitchFamily="50" charset="-128"/>
              </a:rPr>
              <a:t>2019</a:t>
            </a:r>
            <a:endParaRPr kumimoji="1" lang="en-US" altLang="ja-JP" sz="14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107777" y="863848"/>
            <a:ext cx="7056784" cy="1934034"/>
          </a:xfrm>
          <a:prstGeom prst="rect">
            <a:avLst/>
          </a:prstGeom>
          <a:noFill/>
        </p:spPr>
        <p:txBody>
          <a:bodyPr wrap="square" lIns="95674" tIns="47837" rIns="95674" bIns="47837" rtlCol="0">
            <a:spAutoFit/>
          </a:bodyPr>
          <a:lstStyle/>
          <a:p>
            <a:pPr algn="ctr">
              <a:lnSpc>
                <a:spcPct val="130000"/>
              </a:lnSpc>
            </a:pPr>
            <a:r>
              <a:rPr lang="ja-JP" altLang="en-US" sz="1100" b="1" dirty="0" smtClean="0">
                <a:solidFill>
                  <a:srgbClr val="FF0000"/>
                </a:solidFill>
                <a:latin typeface="メイリオ" pitchFamily="50" charset="-128"/>
                <a:ea typeface="メイリオ" pitchFamily="50" charset="-128"/>
                <a:cs typeface="メイリオ" pitchFamily="50" charset="-128"/>
              </a:rPr>
              <a:t>おいしい一皿も、作りたい一皿も。</a:t>
            </a:r>
            <a:endParaRPr lang="en-US" altLang="ja-JP" sz="1100" b="1" dirty="0" smtClean="0">
              <a:solidFill>
                <a:srgbClr val="FF0000"/>
              </a:solidFill>
              <a:latin typeface="メイリオ" pitchFamily="50" charset="-128"/>
              <a:ea typeface="メイリオ" pitchFamily="50" charset="-128"/>
              <a:cs typeface="メイリオ" pitchFamily="50" charset="-128"/>
            </a:endParaRPr>
          </a:p>
          <a:p>
            <a:pPr algn="ctr">
              <a:lnSpc>
                <a:spcPct val="130000"/>
              </a:lnSpc>
            </a:pPr>
            <a:r>
              <a:rPr lang="ja-JP" altLang="en-US" sz="1600" b="1" dirty="0" smtClean="0">
                <a:solidFill>
                  <a:srgbClr val="FF0000"/>
                </a:solidFill>
                <a:latin typeface="メイリオ" pitchFamily="50" charset="-128"/>
                <a:ea typeface="メイリオ" pitchFamily="50" charset="-128"/>
                <a:cs typeface="メイリオ" pitchFamily="50" charset="-128"/>
              </a:rPr>
              <a:t>日本</a:t>
            </a:r>
            <a:r>
              <a:rPr lang="ja-JP" altLang="en-US" sz="1600" b="1" dirty="0">
                <a:solidFill>
                  <a:srgbClr val="FF0000"/>
                </a:solidFill>
                <a:latin typeface="メイリオ" pitchFamily="50" charset="-128"/>
                <a:ea typeface="メイリオ" pitchFamily="50" charset="-128"/>
                <a:cs typeface="メイリオ" pitchFamily="50" charset="-128"/>
              </a:rPr>
              <a:t>が誇るオムライスの</a:t>
            </a:r>
            <a:r>
              <a:rPr lang="en-US" altLang="ja-JP" sz="1600" b="1" dirty="0">
                <a:solidFill>
                  <a:srgbClr val="FF0000"/>
                </a:solidFill>
                <a:latin typeface="メイリオ" pitchFamily="50" charset="-128"/>
                <a:ea typeface="メイリオ" pitchFamily="50" charset="-128"/>
                <a:cs typeface="メイリオ" pitchFamily="50" charset="-128"/>
              </a:rPr>
              <a:t>No.1</a:t>
            </a:r>
            <a:r>
              <a:rPr lang="ja-JP" altLang="en-US" sz="1600" b="1" dirty="0" smtClean="0">
                <a:solidFill>
                  <a:srgbClr val="FF0000"/>
                </a:solidFill>
                <a:latin typeface="メイリオ" pitchFamily="50" charset="-128"/>
                <a:ea typeface="メイリオ" pitchFamily="50" charset="-128"/>
                <a:cs typeface="メイリオ" pitchFamily="50" charset="-128"/>
              </a:rPr>
              <a:t>決定戦！</a:t>
            </a:r>
            <a:endParaRPr lang="en-US" altLang="ja-JP" sz="1600" b="1" dirty="0" smtClean="0">
              <a:solidFill>
                <a:srgbClr val="FF0000"/>
              </a:solidFill>
              <a:latin typeface="メイリオ" pitchFamily="50" charset="-128"/>
              <a:ea typeface="メイリオ" pitchFamily="50" charset="-128"/>
              <a:cs typeface="メイリオ" pitchFamily="50" charset="-128"/>
            </a:endParaRPr>
          </a:p>
          <a:p>
            <a:pPr algn="ctr">
              <a:lnSpc>
                <a:spcPct val="130000"/>
              </a:lnSpc>
            </a:pPr>
            <a:endParaRPr lang="en-US" altLang="ja-JP" sz="1100" b="1" dirty="0">
              <a:latin typeface="メイリオ" pitchFamily="50" charset="-128"/>
              <a:ea typeface="メイリオ" pitchFamily="50" charset="-128"/>
              <a:cs typeface="メイリオ" pitchFamily="50" charset="-128"/>
            </a:endParaRPr>
          </a:p>
          <a:p>
            <a:pPr algn="ctr"/>
            <a:r>
              <a:rPr lang="ja-JP" altLang="en-US" sz="1400" dirty="0"/>
              <a:t>日本生まれの洋食「オムライス」</a:t>
            </a:r>
            <a:r>
              <a:rPr lang="ja-JP" altLang="en-US" sz="1400" dirty="0" smtClean="0"/>
              <a:t>の</a:t>
            </a:r>
            <a:r>
              <a:rPr lang="en-US" altLang="ja-JP" sz="1400" dirty="0" smtClean="0"/>
              <a:t>No.1</a:t>
            </a:r>
            <a:r>
              <a:rPr lang="ja-JP" altLang="en-US" sz="1400" dirty="0" smtClean="0"/>
              <a:t>を</a:t>
            </a:r>
            <a:r>
              <a:rPr lang="ja-JP" altLang="en-US" sz="1400" dirty="0"/>
              <a:t>決める</a:t>
            </a:r>
          </a:p>
          <a:p>
            <a:pPr algn="ctr"/>
            <a:r>
              <a:rPr lang="ja-JP" altLang="en-US" sz="1400" dirty="0"/>
              <a:t>「カゴメ　オムライススタジアム」が今年も開催</a:t>
            </a:r>
            <a:r>
              <a:rPr lang="ja-JP" altLang="en-US" sz="1400" dirty="0" smtClean="0"/>
              <a:t>！</a:t>
            </a:r>
            <a:endParaRPr lang="en-US" altLang="ja-JP" sz="1400" dirty="0" smtClean="0"/>
          </a:p>
          <a:p>
            <a:pPr algn="ctr"/>
            <a:r>
              <a:rPr lang="ja-JP" altLang="en-US" sz="1400" dirty="0" smtClean="0">
                <a:latin typeface="メイリオ" pitchFamily="50" charset="-128"/>
                <a:ea typeface="メイリオ" pitchFamily="50" charset="-128"/>
                <a:cs typeface="メイリオ" pitchFamily="50" charset="-128"/>
              </a:rPr>
              <a:t>あなたの一票で、“日本一おいしいオムライス”と、</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“つくってみたい</a:t>
            </a:r>
            <a:r>
              <a:rPr lang="en-US" altLang="ja-JP" sz="1400" dirty="0" smtClean="0">
                <a:latin typeface="メイリオ" pitchFamily="50" charset="-128"/>
                <a:ea typeface="メイリオ" pitchFamily="50" charset="-128"/>
                <a:cs typeface="メイリオ" pitchFamily="50" charset="-128"/>
              </a:rPr>
              <a:t>No.1</a:t>
            </a:r>
            <a:r>
              <a:rPr lang="ja-JP" altLang="en-US" sz="1400" dirty="0" smtClean="0">
                <a:latin typeface="メイリオ" pitchFamily="50" charset="-128"/>
                <a:ea typeface="メイリオ" pitchFamily="50" charset="-128"/>
                <a:cs typeface="メイリオ" pitchFamily="50" charset="-128"/>
              </a:rPr>
              <a:t>レシピ”が決まります！</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それぞれ頂点に輝くのはどんな一皿なのか。是非ご期待ください。</a:t>
            </a:r>
            <a:endParaRPr lang="en-US" altLang="ja-JP" sz="900" dirty="0" smtClean="0">
              <a:latin typeface="メイリオ" pitchFamily="50" charset="-128"/>
              <a:ea typeface="メイリオ" pitchFamily="50" charset="-128"/>
              <a:cs typeface="メイリオ" pitchFamily="50" charset="-128"/>
            </a:endParaRPr>
          </a:p>
        </p:txBody>
      </p:sp>
      <p:sp>
        <p:nvSpPr>
          <p:cNvPr id="37" name="正方形/長方形 36"/>
          <p:cNvSpPr/>
          <p:nvPr/>
        </p:nvSpPr>
        <p:spPr>
          <a:xfrm>
            <a:off x="3492153" y="7963851"/>
            <a:ext cx="1005007"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rtlCol="0" anchor="ctr"/>
          <a:lstStyle/>
          <a:p>
            <a:pPr algn="ctr"/>
            <a:r>
              <a:rPr lang="ja-JP" altLang="en-US" sz="1000" dirty="0">
                <a:solidFill>
                  <a:schemeClr val="tx1"/>
                </a:solidFill>
                <a:latin typeface="Meiryo UI" pitchFamily="50" charset="-128"/>
                <a:ea typeface="Meiryo UI" pitchFamily="50" charset="-128"/>
                <a:cs typeface="Meiryo UI" pitchFamily="50" charset="-128"/>
              </a:rPr>
              <a:t>③</a:t>
            </a:r>
            <a:endParaRPr lang="en-US" altLang="ja-JP" sz="1000" dirty="0">
              <a:solidFill>
                <a:schemeClr val="tx1"/>
              </a:solidFill>
              <a:latin typeface="Meiryo UI" pitchFamily="50" charset="-128"/>
              <a:ea typeface="Meiryo UI" pitchFamily="50" charset="-128"/>
              <a:cs typeface="Meiryo UI" pitchFamily="50" charset="-128"/>
            </a:endParaRPr>
          </a:p>
          <a:p>
            <a:pPr algn="ctr"/>
            <a:r>
              <a:rPr lang="ja-JP" altLang="en-US" sz="1000" dirty="0">
                <a:solidFill>
                  <a:schemeClr val="tx1"/>
                </a:solidFill>
                <a:latin typeface="Meiryo UI" pitchFamily="50" charset="-128"/>
                <a:ea typeface="Meiryo UI" pitchFamily="50" charset="-128"/>
                <a:cs typeface="Meiryo UI" pitchFamily="50" charset="-128"/>
              </a:rPr>
              <a:t>調理工程表</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 xmlns:p14="http://schemas.microsoft.com/office/powerpoint/2010/main" val="396941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769893B9804294B837C9850E58E4A5C" ma:contentTypeVersion="7" ma:contentTypeDescription="新しいドキュメントを作成します。" ma:contentTypeScope="" ma:versionID="11b9cf6189500640dced97ea9d7166b3">
  <xsd:schema xmlns:xsd="http://www.w3.org/2001/XMLSchema" xmlns:xs="http://www.w3.org/2001/XMLSchema" xmlns:p="http://schemas.microsoft.com/office/2006/metadata/properties" xmlns:ns2="28016e67-0b2f-4073-a40e-ce5346958738" targetNamespace="http://schemas.microsoft.com/office/2006/metadata/properties" ma:root="true" ma:fieldsID="2cdfc4df9acda09887a9e7167ff3792b" ns2:_="">
    <xsd:import namespace="28016e67-0b2f-4073-a40e-ce53469587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16e67-0b2f-4073-a40e-ce5346958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03ABE6-502A-44A8-B3D9-4CF3A3C65D3C}"/>
</file>

<file path=customXml/itemProps2.xml><?xml version="1.0" encoding="utf-8"?>
<ds:datastoreItem xmlns:ds="http://schemas.openxmlformats.org/officeDocument/2006/customXml" ds:itemID="{2FCC7F83-4BAB-4BDB-BC5F-0E80788EF2F3}"/>
</file>

<file path=customXml/itemProps3.xml><?xml version="1.0" encoding="utf-8"?>
<ds:datastoreItem xmlns:ds="http://schemas.openxmlformats.org/officeDocument/2006/customXml" ds:itemID="{8B3F5B0D-3497-4C45-BBC2-A6130BFB63D2}"/>
</file>

<file path=docProps/app.xml><?xml version="1.0" encoding="utf-8"?>
<Properties xmlns="http://schemas.openxmlformats.org/officeDocument/2006/extended-properties" xmlns:vt="http://schemas.openxmlformats.org/officeDocument/2006/docPropsVTypes">
  <TotalTime>7536</TotalTime>
  <Words>3941</Words>
  <Application>Microsoft Office PowerPoint</Application>
  <PresentationFormat>ユーザー設定</PresentationFormat>
  <Paragraphs>748</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スライド 0</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henuser</cp:lastModifiedBy>
  <cp:revision>854</cp:revision>
  <cp:lastPrinted>2018-09-25T07:51:59Z</cp:lastPrinted>
  <dcterms:created xsi:type="dcterms:W3CDTF">2014-11-12T03:06:18Z</dcterms:created>
  <dcterms:modified xsi:type="dcterms:W3CDTF">2018-10-11T07:14:56Z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0x0101007769893B9804294B837C9850E58E4A5C</vt:lpwstr>
  </property>
</Properties>
</file>